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3" r:id="rId3"/>
    <p:sldId id="258" r:id="rId4"/>
    <p:sldId id="277" r:id="rId5"/>
    <p:sldId id="280" r:id="rId6"/>
    <p:sldId id="281" r:id="rId7"/>
    <p:sldId id="279" r:id="rId8"/>
    <p:sldId id="282" r:id="rId9"/>
    <p:sldId id="296" r:id="rId10"/>
    <p:sldId id="274" r:id="rId11"/>
    <p:sldId id="276" r:id="rId12"/>
    <p:sldId id="275" r:id="rId13"/>
    <p:sldId id="271" r:id="rId1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F357D3D-E743-48C4-AF38-8CF2A2FB0C20}" type="datetimeFigureOut">
              <a:rPr lang="el-GR"/>
              <a:pPr>
                <a:defRPr/>
              </a:pPr>
              <a:t>15/12/2015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BEB3162-4185-4B8E-B3EC-C115A7605BAF}"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58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58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1D2143-DD32-421B-99D0-CF670CD5FDC4}" type="slidenum">
              <a:rPr lang="el-GR" smtClean="0"/>
              <a:pPr/>
              <a:t>1</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3 - Ορθογώνιο τρίγωνο"/>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 Ομάδα"/>
          <p:cNvGrpSpPr>
            <a:grpSpLocks/>
          </p:cNvGrpSpPr>
          <p:nvPr/>
        </p:nvGrpSpPr>
        <p:grpSpPr bwMode="auto">
          <a:xfrm>
            <a:off x="-3175" y="4953000"/>
            <a:ext cx="9147175" cy="1911350"/>
            <a:chOff x="-3765" y="4832896"/>
            <a:chExt cx="9147765" cy="2032192"/>
          </a:xfrm>
        </p:grpSpPr>
        <p:sp>
          <p:nvSpPr>
            <p:cNvPr id="6" name="5 - Ελεύθερη σχεδίαση"/>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 Ελεύθερη σχεδίαση"/>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 Τίτλος"/>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11" name="29 - Θέση ημερομηνίας"/>
          <p:cNvSpPr>
            <a:spLocks noGrp="1"/>
          </p:cNvSpPr>
          <p:nvPr>
            <p:ph type="dt" sz="half" idx="10"/>
          </p:nvPr>
        </p:nvSpPr>
        <p:spPr/>
        <p:txBody>
          <a:bodyPr/>
          <a:lstStyle>
            <a:lvl1pPr>
              <a:defRPr>
                <a:solidFill>
                  <a:srgbClr val="FFFFFF"/>
                </a:solidFill>
              </a:defRPr>
            </a:lvl1pPr>
            <a:extLst/>
          </a:lstStyle>
          <a:p>
            <a:pPr>
              <a:defRPr/>
            </a:pPr>
            <a:r>
              <a:rPr lang="el-GR"/>
              <a:t>20/10/2015</a:t>
            </a:r>
          </a:p>
        </p:txBody>
      </p:sp>
      <p:sp>
        <p:nvSpPr>
          <p:cNvPr id="12"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defRPr/>
            </a:pPr>
            <a:r>
              <a:rPr lang="el-GR"/>
              <a:t>Κων/νος Στεφανίδης</a:t>
            </a:r>
          </a:p>
        </p:txBody>
      </p:sp>
      <p:sp>
        <p:nvSpPr>
          <p:cNvPr id="13" name="26 - Θέση αριθμού διαφάνειας"/>
          <p:cNvSpPr>
            <a:spLocks noGrp="1"/>
          </p:cNvSpPr>
          <p:nvPr>
            <p:ph type="sldNum" sz="quarter" idx="12"/>
          </p:nvPr>
        </p:nvSpPr>
        <p:spPr/>
        <p:txBody>
          <a:bodyPr/>
          <a:lstStyle>
            <a:lvl1pPr>
              <a:defRPr>
                <a:solidFill>
                  <a:srgbClr val="FFFFFF"/>
                </a:solidFill>
              </a:defRPr>
            </a:lvl1pPr>
            <a:extLst/>
          </a:lstStyle>
          <a:p>
            <a:pPr>
              <a:defRPr/>
            </a:pPr>
            <a:fld id="{CB678D51-6487-4BCC-957D-89A600208F08}"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20/10/2015</a:t>
            </a:r>
          </a:p>
        </p:txBody>
      </p:sp>
      <p:sp>
        <p:nvSpPr>
          <p:cNvPr id="5" name="21 - Θέση υποσέλιδου"/>
          <p:cNvSpPr>
            <a:spLocks noGrp="1"/>
          </p:cNvSpPr>
          <p:nvPr>
            <p:ph type="ftr" sz="quarter" idx="11"/>
          </p:nvPr>
        </p:nvSpPr>
        <p:spPr/>
        <p:txBody>
          <a:bodyPr/>
          <a:lstStyle>
            <a:lvl1pPr>
              <a:defRPr/>
            </a:lvl1pPr>
          </a:lstStyle>
          <a:p>
            <a:pPr>
              <a:defRPr/>
            </a:pPr>
            <a:r>
              <a:rPr lang="el-GR"/>
              <a:t>Κων/νος Στεφανίδης</a:t>
            </a:r>
          </a:p>
        </p:txBody>
      </p:sp>
      <p:sp>
        <p:nvSpPr>
          <p:cNvPr id="6" name="17 - Θέση αριθμού διαφάνειας"/>
          <p:cNvSpPr>
            <a:spLocks noGrp="1"/>
          </p:cNvSpPr>
          <p:nvPr>
            <p:ph type="sldNum" sz="quarter" idx="12"/>
          </p:nvPr>
        </p:nvSpPr>
        <p:spPr/>
        <p:txBody>
          <a:bodyPr/>
          <a:lstStyle>
            <a:lvl1pPr>
              <a:defRPr/>
            </a:lvl1pPr>
          </a:lstStyle>
          <a:p>
            <a:pPr>
              <a:defRPr/>
            </a:pPr>
            <a:fld id="{C8C127EE-ACDC-4E90-8488-9C3599C1673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20/10/2015</a:t>
            </a:r>
          </a:p>
        </p:txBody>
      </p:sp>
      <p:sp>
        <p:nvSpPr>
          <p:cNvPr id="5" name="21 - Θέση υποσέλιδου"/>
          <p:cNvSpPr>
            <a:spLocks noGrp="1"/>
          </p:cNvSpPr>
          <p:nvPr>
            <p:ph type="ftr" sz="quarter" idx="11"/>
          </p:nvPr>
        </p:nvSpPr>
        <p:spPr/>
        <p:txBody>
          <a:bodyPr/>
          <a:lstStyle>
            <a:lvl1pPr>
              <a:defRPr/>
            </a:lvl1pPr>
          </a:lstStyle>
          <a:p>
            <a:pPr>
              <a:defRPr/>
            </a:pPr>
            <a:r>
              <a:rPr lang="el-GR"/>
              <a:t>Κων/νος Στεφανίδης</a:t>
            </a:r>
          </a:p>
        </p:txBody>
      </p:sp>
      <p:sp>
        <p:nvSpPr>
          <p:cNvPr id="6" name="17 - Θέση αριθμού διαφάνειας"/>
          <p:cNvSpPr>
            <a:spLocks noGrp="1"/>
          </p:cNvSpPr>
          <p:nvPr>
            <p:ph type="sldNum" sz="quarter" idx="12"/>
          </p:nvPr>
        </p:nvSpPr>
        <p:spPr/>
        <p:txBody>
          <a:bodyPr/>
          <a:lstStyle>
            <a:lvl1pPr>
              <a:defRPr/>
            </a:lvl1pPr>
          </a:lstStyle>
          <a:p>
            <a:pPr>
              <a:defRPr/>
            </a:pPr>
            <a:fld id="{DC5E0139-F7F2-491C-A6F7-5E5413359D2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20/10/2015</a:t>
            </a:r>
          </a:p>
        </p:txBody>
      </p:sp>
      <p:sp>
        <p:nvSpPr>
          <p:cNvPr id="5" name="21 - Θέση υποσέλιδου"/>
          <p:cNvSpPr>
            <a:spLocks noGrp="1"/>
          </p:cNvSpPr>
          <p:nvPr>
            <p:ph type="ftr" sz="quarter" idx="11"/>
          </p:nvPr>
        </p:nvSpPr>
        <p:spPr/>
        <p:txBody>
          <a:bodyPr/>
          <a:lstStyle>
            <a:lvl1pPr>
              <a:defRPr/>
            </a:lvl1pPr>
          </a:lstStyle>
          <a:p>
            <a:pPr>
              <a:defRPr/>
            </a:pPr>
            <a:r>
              <a:rPr lang="el-GR"/>
              <a:t>Κων/νος Στεφανίδης</a:t>
            </a:r>
          </a:p>
        </p:txBody>
      </p:sp>
      <p:sp>
        <p:nvSpPr>
          <p:cNvPr id="6" name="17 - Θέση αριθμού διαφάνειας"/>
          <p:cNvSpPr>
            <a:spLocks noGrp="1"/>
          </p:cNvSpPr>
          <p:nvPr>
            <p:ph type="sldNum" sz="quarter" idx="12"/>
          </p:nvPr>
        </p:nvSpPr>
        <p:spPr/>
        <p:txBody>
          <a:bodyPr/>
          <a:lstStyle>
            <a:lvl1pPr>
              <a:defRPr/>
            </a:lvl1pPr>
          </a:lstStyle>
          <a:p>
            <a:pPr>
              <a:defRPr/>
            </a:pPr>
            <a:fld id="{2292D43A-18CC-4B7E-9A30-61A8C04EC48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Διάσημα"/>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 Διάσημα"/>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 Τίτλος"/>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6" name="3 - Θέση ημερομηνίας"/>
          <p:cNvSpPr>
            <a:spLocks noGrp="1"/>
          </p:cNvSpPr>
          <p:nvPr>
            <p:ph type="dt" sz="half" idx="10"/>
          </p:nvPr>
        </p:nvSpPr>
        <p:spPr/>
        <p:txBody>
          <a:bodyPr/>
          <a:lstStyle>
            <a:lvl1pPr>
              <a:defRPr/>
            </a:lvl1pPr>
            <a:extLst/>
          </a:lstStyle>
          <a:p>
            <a:pPr>
              <a:defRPr/>
            </a:pPr>
            <a:r>
              <a:rPr lang="el-GR"/>
              <a:t>20/10/2015</a:t>
            </a:r>
          </a:p>
        </p:txBody>
      </p:sp>
      <p:sp>
        <p:nvSpPr>
          <p:cNvPr id="7" name="4 - Θέση υποσέλιδου"/>
          <p:cNvSpPr>
            <a:spLocks noGrp="1"/>
          </p:cNvSpPr>
          <p:nvPr>
            <p:ph type="ftr" sz="quarter" idx="11"/>
          </p:nvPr>
        </p:nvSpPr>
        <p:spPr/>
        <p:txBody>
          <a:bodyPr/>
          <a:lstStyle>
            <a:lvl1pPr>
              <a:defRPr/>
            </a:lvl1pPr>
            <a:extLst/>
          </a:lstStyle>
          <a:p>
            <a:pPr>
              <a:defRPr/>
            </a:pPr>
            <a:r>
              <a:rPr lang="el-GR"/>
              <a:t>Κων/νος Στεφανίδης</a:t>
            </a:r>
          </a:p>
        </p:txBody>
      </p:sp>
      <p:sp>
        <p:nvSpPr>
          <p:cNvPr id="8" name="5 - Θέση αριθμού διαφάνειας"/>
          <p:cNvSpPr>
            <a:spLocks noGrp="1"/>
          </p:cNvSpPr>
          <p:nvPr>
            <p:ph type="sldNum" sz="quarter" idx="12"/>
          </p:nvPr>
        </p:nvSpPr>
        <p:spPr/>
        <p:txBody>
          <a:bodyPr/>
          <a:lstStyle>
            <a:lvl1pPr>
              <a:defRPr/>
            </a:lvl1pPr>
            <a:extLst/>
          </a:lstStyle>
          <a:p>
            <a:pPr>
              <a:defRPr/>
            </a:pPr>
            <a:fld id="{DD19FF13-5534-4CCB-A14E-5DD66CB970C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7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20/10/2015</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Κων/νος Στεφανίδης</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DF404D18-E1D1-467B-8B43-256BCBEA1CD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r>
              <a:rPr lang="el-GR"/>
              <a:t>20/10/2015</a:t>
            </a:r>
          </a:p>
        </p:txBody>
      </p:sp>
      <p:sp>
        <p:nvSpPr>
          <p:cNvPr id="8" name="7 - Θέση υποσέλιδου"/>
          <p:cNvSpPr>
            <a:spLocks noGrp="1"/>
          </p:cNvSpPr>
          <p:nvPr>
            <p:ph type="ftr" sz="quarter" idx="11"/>
          </p:nvPr>
        </p:nvSpPr>
        <p:spPr/>
        <p:txBody>
          <a:bodyPr/>
          <a:lstStyle>
            <a:lvl1pPr>
              <a:defRPr/>
            </a:lvl1pPr>
            <a:extLst/>
          </a:lstStyle>
          <a:p>
            <a:pPr>
              <a:defRPr/>
            </a:pPr>
            <a:r>
              <a:rPr lang="el-GR"/>
              <a:t>Κων/νος Στεφανίδης</a:t>
            </a: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ABBFB259-4141-4C69-B550-9C81243D62DA}"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extLst/>
          </a:lstStyle>
          <a:p>
            <a:pPr>
              <a:defRPr/>
            </a:pPr>
            <a:r>
              <a:rPr lang="el-GR"/>
              <a:t>20/10/2015</a:t>
            </a:r>
          </a:p>
        </p:txBody>
      </p:sp>
      <p:sp>
        <p:nvSpPr>
          <p:cNvPr id="4" name="3 - Θέση υποσέλιδου"/>
          <p:cNvSpPr>
            <a:spLocks noGrp="1"/>
          </p:cNvSpPr>
          <p:nvPr>
            <p:ph type="ftr" sz="quarter" idx="11"/>
          </p:nvPr>
        </p:nvSpPr>
        <p:spPr/>
        <p:txBody>
          <a:bodyPr/>
          <a:lstStyle>
            <a:lvl1pPr>
              <a:defRPr/>
            </a:lvl1pPr>
            <a:extLst/>
          </a:lstStyle>
          <a:p>
            <a:pPr>
              <a:defRPr/>
            </a:pPr>
            <a:r>
              <a:rPr lang="el-GR"/>
              <a:t>Κων/νος Στεφανίδης</a:t>
            </a:r>
          </a:p>
        </p:txBody>
      </p:sp>
      <p:sp>
        <p:nvSpPr>
          <p:cNvPr id="5" name="4 - Θέση αριθμού διαφάνειας"/>
          <p:cNvSpPr>
            <a:spLocks noGrp="1"/>
          </p:cNvSpPr>
          <p:nvPr>
            <p:ph type="sldNum" sz="quarter" idx="12"/>
          </p:nvPr>
        </p:nvSpPr>
        <p:spPr/>
        <p:txBody>
          <a:bodyPr/>
          <a:lstStyle>
            <a:lvl1pPr>
              <a:defRPr/>
            </a:lvl1pPr>
            <a:extLst/>
          </a:lstStyle>
          <a:p>
            <a:pPr>
              <a:defRPr/>
            </a:pPr>
            <a:fld id="{B5B0A38F-3FDC-4661-B1F2-651CFA7F455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r>
              <a:rPr lang="el-GR"/>
              <a:t>20/10/2015</a:t>
            </a:r>
          </a:p>
        </p:txBody>
      </p:sp>
      <p:sp>
        <p:nvSpPr>
          <p:cNvPr id="3" name="21 - Θέση υποσέλιδου"/>
          <p:cNvSpPr>
            <a:spLocks noGrp="1"/>
          </p:cNvSpPr>
          <p:nvPr>
            <p:ph type="ftr" sz="quarter" idx="11"/>
          </p:nvPr>
        </p:nvSpPr>
        <p:spPr/>
        <p:txBody>
          <a:bodyPr/>
          <a:lstStyle>
            <a:lvl1pPr>
              <a:defRPr/>
            </a:lvl1pPr>
          </a:lstStyle>
          <a:p>
            <a:pPr>
              <a:defRPr/>
            </a:pPr>
            <a:r>
              <a:rPr lang="el-GR"/>
              <a:t>Κων/νος Στεφανίδης</a:t>
            </a:r>
          </a:p>
        </p:txBody>
      </p:sp>
      <p:sp>
        <p:nvSpPr>
          <p:cNvPr id="4" name="17 - Θέση αριθμού διαφάνειας"/>
          <p:cNvSpPr>
            <a:spLocks noGrp="1"/>
          </p:cNvSpPr>
          <p:nvPr>
            <p:ph type="sldNum" sz="quarter" idx="12"/>
          </p:nvPr>
        </p:nvSpPr>
        <p:spPr/>
        <p:txBody>
          <a:bodyPr/>
          <a:lstStyle>
            <a:lvl1pPr>
              <a:defRPr/>
            </a:lvl1pPr>
          </a:lstStyle>
          <a:p>
            <a:pPr>
              <a:defRPr/>
            </a:pPr>
            <a:fld id="{B9201C68-90DB-485B-A6B2-0D54AC8597E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20/10/2015</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Κων/νος Στεφανίδης</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7A56E180-EEEC-47D3-ACBC-12D25698E17A}"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 Ορθογώνιο τρίγωνο"/>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Διάσημα"/>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 Διάσημα"/>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 Θέση κειμένου"/>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l-GR" smtClean="0"/>
              <a:t>Kλικ για επεξεργασία του τίτλου</a:t>
            </a:r>
            <a:endParaRPr lang="en-US"/>
          </a:p>
        </p:txBody>
      </p:sp>
      <p:sp>
        <p:nvSpPr>
          <p:cNvPr id="11" name="4 - Θέση ημερομηνίας"/>
          <p:cNvSpPr>
            <a:spLocks noGrp="1"/>
          </p:cNvSpPr>
          <p:nvPr>
            <p:ph type="dt" sz="half" idx="10"/>
          </p:nvPr>
        </p:nvSpPr>
        <p:spPr/>
        <p:txBody>
          <a:bodyPr/>
          <a:lstStyle>
            <a:lvl1pPr>
              <a:defRPr>
                <a:solidFill>
                  <a:schemeClr val="tx1"/>
                </a:solidFill>
              </a:defRPr>
            </a:lvl1pPr>
            <a:extLst/>
          </a:lstStyle>
          <a:p>
            <a:pPr>
              <a:defRPr/>
            </a:pPr>
            <a:r>
              <a:rPr lang="el-GR"/>
              <a:t>20/10/2015</a:t>
            </a:r>
          </a:p>
        </p:txBody>
      </p:sp>
      <p:sp>
        <p:nvSpPr>
          <p:cNvPr id="12" name="5 - Θέση υποσέλιδου"/>
          <p:cNvSpPr>
            <a:spLocks noGrp="1"/>
          </p:cNvSpPr>
          <p:nvPr>
            <p:ph type="ftr" sz="quarter" idx="11"/>
          </p:nvPr>
        </p:nvSpPr>
        <p:spPr/>
        <p:txBody>
          <a:bodyPr/>
          <a:lstStyle>
            <a:lvl1pPr>
              <a:defRPr>
                <a:solidFill>
                  <a:schemeClr val="tx1"/>
                </a:solidFill>
              </a:defRPr>
            </a:lvl1pPr>
            <a:extLst/>
          </a:lstStyle>
          <a:p>
            <a:pPr>
              <a:defRPr/>
            </a:pPr>
            <a:r>
              <a:rPr lang="el-GR"/>
              <a:t>Κων/νος Στεφανίδης</a:t>
            </a:r>
          </a:p>
        </p:txBody>
      </p:sp>
      <p:sp>
        <p:nvSpPr>
          <p:cNvPr id="13" name="6 - Θέση αριθμού διαφάνειας"/>
          <p:cNvSpPr>
            <a:spLocks noGrp="1"/>
          </p:cNvSpPr>
          <p:nvPr>
            <p:ph type="sldNum" sz="quarter" idx="12"/>
          </p:nvPr>
        </p:nvSpPr>
        <p:spPr/>
        <p:txBody>
          <a:bodyPr/>
          <a:lstStyle>
            <a:lvl1pPr>
              <a:defRPr>
                <a:solidFill>
                  <a:schemeClr val="tx1"/>
                </a:solidFill>
              </a:defRPr>
            </a:lvl1pPr>
            <a:extLst/>
          </a:lstStyle>
          <a:p>
            <a:pPr>
              <a:defRPr/>
            </a:pPr>
            <a:fld id="{6A2F8C12-419C-46B9-81E8-A9337960745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8823"/>
          </a:schemeClr>
        </a:solidFill>
        <a:effectLst/>
      </p:bgPr>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l-GR" smtClean="0"/>
              <a:t>Kλικ για επεξεργασία του τίτλου</a:t>
            </a:r>
            <a:endParaRPr lang="en-US"/>
          </a:p>
        </p:txBody>
      </p:sp>
      <p:sp>
        <p:nvSpPr>
          <p:cNvPr id="1033" name="29 - Θέση κειμένου"/>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r>
              <a:rPr lang="el-GR"/>
              <a:t>20/10/2015</a:t>
            </a:r>
          </a:p>
        </p:txBody>
      </p:sp>
      <p:sp>
        <p:nvSpPr>
          <p:cNvPr id="22" name="21 - Θέση υποσέλιδου"/>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l-GR"/>
              <a:t>Κων/νος Στεφανίδης</a:t>
            </a:r>
          </a:p>
        </p:txBody>
      </p:sp>
      <p:sp>
        <p:nvSpPr>
          <p:cNvPr id="18" name="17 - Θέση αριθμού διαφάνειας"/>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C12E57F-6625-47FF-8DA1-01D6E6CC265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49" r:id="rId1"/>
    <p:sldLayoutId id="2147483745" r:id="rId2"/>
    <p:sldLayoutId id="2147483750" r:id="rId3"/>
    <p:sldLayoutId id="2147483751" r:id="rId4"/>
    <p:sldLayoutId id="2147483752" r:id="rId5"/>
    <p:sldLayoutId id="2147483753" r:id="rId6"/>
    <p:sldLayoutId id="2147483746" r:id="rId7"/>
    <p:sldLayoutId id="2147483754" r:id="rId8"/>
    <p:sldLayoutId id="2147483755" r:id="rId9"/>
    <p:sldLayoutId id="2147483747" r:id="rId10"/>
    <p:sldLayoutId id="2147483748" r:id="rId11"/>
  </p:sldLayoutIdLst>
  <p:hf sldNum="0"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phet.colorado.edu/el/" TargetMode="External"/><Relationship Id="rId2" Type="http://schemas.openxmlformats.org/officeDocument/2006/relationships/hyperlink" Target="http://digitalschool.minedu.gov.gr/" TargetMode="External"/><Relationship Id="rId1" Type="http://schemas.openxmlformats.org/officeDocument/2006/relationships/slideLayout" Target="../slideLayouts/slideLayout2.xml"/><Relationship Id="rId6" Type="http://schemas.openxmlformats.org/officeDocument/2006/relationships/hyperlink" Target="https://stefanidisk.wordpress.com/" TargetMode="External"/><Relationship Id="rId5" Type="http://schemas.openxmlformats.org/officeDocument/2006/relationships/hyperlink" Target="http://beautifulchemistry.net/" TargetMode="External"/><Relationship Id="rId4" Type="http://schemas.openxmlformats.org/officeDocument/2006/relationships/hyperlink" Target="../../&#913;&#925;&#913;&#923;&#933;&#932;&#921;&#922;&#913;%20&#928;&#929;&#927;&#915;&#929;&#913;&#924;&#924;&#913;&#932;&#913;/&#913;&#925;&#913;&#923;&#933;&#932;&#921;&#922;&#913;%20&#928;&#929;&#927;&#915;&#929;&#913;&#924;&#924;&#913;&#932;&#913;/&#922;&#913;&#931;&#931;&#917;&#932;&#913;&#931;%20&#954;.&#945;.&#928;&#961;&#972;&#947;&#961;&#945;&#956;&#956;&#945;%20&#931;&#960;&#959;&#965;&#948;&#974;&#957;%20&#947;&#953;&#945;%20&#964;&#959;%20&#915;&#965;&#956;&#957;&#940;&#963;&#953;&#959;.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p:txBody>
          <a:bodyPr/>
          <a:lstStyle/>
          <a:p>
            <a:pPr algn="ctr" eaLnBrk="1" fontAlgn="auto" hangingPunct="1">
              <a:spcAft>
                <a:spcPts val="0"/>
              </a:spcAft>
              <a:defRPr/>
            </a:pPr>
            <a:r>
              <a:rPr lang="el-GR" dirty="0" smtClean="0"/>
              <a:t>Πως Διδάσκω Έννοιες, Φυσικά Μεγέθη, Νόμους</a:t>
            </a:r>
          </a:p>
        </p:txBody>
      </p:sp>
      <p:sp>
        <p:nvSpPr>
          <p:cNvPr id="9219" name="2 - Υπότιτλος"/>
          <p:cNvSpPr>
            <a:spLocks noGrp="1"/>
          </p:cNvSpPr>
          <p:nvPr>
            <p:ph type="subTitle" idx="1"/>
          </p:nvPr>
        </p:nvSpPr>
        <p:spPr>
          <a:xfrm>
            <a:off x="685800" y="3611563"/>
            <a:ext cx="7772400" cy="1200150"/>
          </a:xfrm>
        </p:spPr>
        <p:txBody>
          <a:bodyPr/>
          <a:lstStyle/>
          <a:p>
            <a:pPr marR="0" eaLnBrk="1" hangingPunct="1">
              <a:buFont typeface="Arial" charset="0"/>
              <a:buNone/>
            </a:pPr>
            <a:endParaRPr lang="el-GR" smtClean="0"/>
          </a:p>
        </p:txBody>
      </p:sp>
      <p:sp>
        <p:nvSpPr>
          <p:cNvPr id="9220" name="3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5" name="4 - Θέση υποσέλιδου"/>
          <p:cNvSpPr>
            <a:spLocks noGrp="1"/>
          </p:cNvSpPr>
          <p:nvPr>
            <p:ph type="ftr" sz="quarter" idx="11"/>
          </p:nvPr>
        </p:nvSpPr>
        <p:spPr/>
        <p:txBody>
          <a:bodyPr/>
          <a:lstStyle/>
          <a:p>
            <a:pPr>
              <a:defRPr/>
            </a:pPr>
            <a:r>
              <a:rPr lang="el-GR"/>
              <a:t>Κων/νος Στεφανίδης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smtClean="0"/>
              <a:t>Τι  είναι η δραστηριότητα;</a:t>
            </a:r>
            <a:br>
              <a:rPr lang="el-GR" dirty="0" smtClean="0"/>
            </a:br>
            <a:r>
              <a:rPr lang="el-GR" dirty="0" smtClean="0"/>
              <a:t>φως</a:t>
            </a:r>
          </a:p>
        </p:txBody>
      </p:sp>
      <p:sp>
        <p:nvSpPr>
          <p:cNvPr id="29699" name="2 - Θέση κειμένου"/>
          <p:cNvSpPr>
            <a:spLocks noGrp="1"/>
          </p:cNvSpPr>
          <p:nvPr>
            <p:ph type="body" idx="1"/>
          </p:nvPr>
        </p:nvSpPr>
        <p:spPr/>
        <p:txBody>
          <a:bodyPr/>
          <a:lstStyle/>
          <a:p>
            <a:pPr eaLnBrk="1" hangingPunct="1"/>
            <a:r>
              <a:rPr lang="el-GR" smtClean="0"/>
              <a:t>Ερώτηση</a:t>
            </a:r>
          </a:p>
        </p:txBody>
      </p:sp>
      <p:sp>
        <p:nvSpPr>
          <p:cNvPr id="29700" name="4 - Θέση κειμένου"/>
          <p:cNvSpPr>
            <a:spLocks noGrp="1"/>
          </p:cNvSpPr>
          <p:nvPr>
            <p:ph type="body" sz="half" idx="3"/>
          </p:nvPr>
        </p:nvSpPr>
        <p:spPr>
          <a:xfrm>
            <a:off x="4645025" y="5410200"/>
            <a:ext cx="4041775" cy="762000"/>
          </a:xfrm>
        </p:spPr>
        <p:txBody>
          <a:bodyPr/>
          <a:lstStyle/>
          <a:p>
            <a:pPr eaLnBrk="1" hangingPunct="1"/>
            <a:r>
              <a:rPr lang="el-GR" smtClean="0"/>
              <a:t>Εποπτεία</a:t>
            </a:r>
          </a:p>
        </p:txBody>
      </p:sp>
      <p:sp>
        <p:nvSpPr>
          <p:cNvPr id="29701" name="3 - Θέση περιεχομένου"/>
          <p:cNvSpPr>
            <a:spLocks noGrp="1"/>
          </p:cNvSpPr>
          <p:nvPr>
            <p:ph sz="quarter" idx="2"/>
          </p:nvPr>
        </p:nvSpPr>
        <p:spPr>
          <a:xfrm>
            <a:off x="457200" y="2276475"/>
            <a:ext cx="3322638" cy="3849688"/>
          </a:xfrm>
          <a:ln>
            <a:prstDash val="solid"/>
          </a:ln>
        </p:spPr>
        <p:txBody>
          <a:bodyPr/>
          <a:lstStyle/>
          <a:p>
            <a:pPr eaLnBrk="1" hangingPunct="1"/>
            <a:r>
              <a:rPr lang="el-GR" i="1" smtClean="0">
                <a:solidFill>
                  <a:srgbClr val="C00000"/>
                </a:solidFill>
              </a:rPr>
              <a:t>Πως κατάφερε να τον δει;</a:t>
            </a:r>
          </a:p>
          <a:p>
            <a:pPr eaLnBrk="1" hangingPunct="1"/>
            <a:endParaRPr lang="el-GR" smtClean="0"/>
          </a:p>
          <a:p>
            <a:pPr eaLnBrk="1" hangingPunct="1"/>
            <a:endParaRPr lang="el-GR" smtClean="0"/>
          </a:p>
          <a:p>
            <a:pPr eaLnBrk="1" hangingPunct="1"/>
            <a:r>
              <a:rPr lang="el-GR" smtClean="0">
                <a:solidFill>
                  <a:srgbClr val="00B050"/>
                </a:solidFill>
              </a:rPr>
              <a:t>(Ομάδες, πλαίσιο)</a:t>
            </a:r>
          </a:p>
          <a:p>
            <a:pPr eaLnBrk="1" hangingPunct="1"/>
            <a:endParaRPr lang="el-GR" smtClean="0"/>
          </a:p>
        </p:txBody>
      </p:sp>
      <p:sp>
        <p:nvSpPr>
          <p:cNvPr id="7" name="6 - Θέση περιεχομένου"/>
          <p:cNvSpPr>
            <a:spLocks noGrp="1"/>
          </p:cNvSpPr>
          <p:nvPr>
            <p:ph sz="quarter" idx="4"/>
          </p:nvPr>
        </p:nvSpPr>
        <p:spPr>
          <a:xfrm>
            <a:off x="3924300" y="2174875"/>
            <a:ext cx="4762500" cy="3125788"/>
          </a:xfrm>
        </p:spPr>
        <p:txBody>
          <a:bodyPr>
            <a:normAutofit fontScale="85000" lnSpcReduction="20000"/>
          </a:bodyPr>
          <a:lstStyle/>
          <a:p>
            <a:pPr marL="365760" indent="-256032" eaLnBrk="1" fontAlgn="auto" hangingPunct="1">
              <a:spcAft>
                <a:spcPts val="0"/>
              </a:spcAft>
              <a:buFont typeface="Wingdings 3"/>
              <a:buNone/>
              <a:defRPr/>
            </a:pPr>
            <a:r>
              <a:rPr lang="el-GR" b="1" i="1" dirty="0" smtClean="0">
                <a:solidFill>
                  <a:schemeClr val="tx2"/>
                </a:solidFill>
              </a:rPr>
              <a:t>Φαντασθείτε ένα δρόμο στον οποίο κυκλοφορεί ένα σκουρόχρωμο αυτοκίνητο χωρίς φώτα. Όλα τα φανάρια του δρόμου είναι σβηστά. Δεν υπάρχει ούτε ανταύγεια φωτός από  σπίτια ούτε φως από βιτρίνες. Ξαφνικά ένας μαύρος γάτος περνάει μπροστά από το αυτοκίνητο, όμως ο οδηγός φρενάρει έγκαιρα και δεν τον πατάει.</a:t>
            </a:r>
            <a:endParaRPr lang="el-GR" b="1" dirty="0"/>
          </a:p>
        </p:txBody>
      </p:sp>
      <p:sp>
        <p:nvSpPr>
          <p:cNvPr id="29703" name="7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29704" name="8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smtClean="0"/>
              <a:t>Είναι  </a:t>
            </a:r>
            <a:r>
              <a:rPr lang="el-GR" dirty="0" smtClean="0"/>
              <a:t>δραστηριότητα;</a:t>
            </a:r>
            <a:br>
              <a:rPr lang="el-GR" dirty="0" smtClean="0"/>
            </a:br>
            <a:endParaRPr lang="el-GR" dirty="0" smtClean="0"/>
          </a:p>
        </p:txBody>
      </p:sp>
      <p:sp>
        <p:nvSpPr>
          <p:cNvPr id="30723" name="2 - Θέση κειμένου"/>
          <p:cNvSpPr>
            <a:spLocks noGrp="1"/>
          </p:cNvSpPr>
          <p:nvPr>
            <p:ph type="body" idx="1"/>
          </p:nvPr>
        </p:nvSpPr>
        <p:spPr/>
        <p:txBody>
          <a:bodyPr/>
          <a:lstStyle/>
          <a:p>
            <a:pPr eaLnBrk="1" hangingPunct="1"/>
            <a:r>
              <a:rPr lang="el-GR" smtClean="0"/>
              <a:t>Ερώτηση</a:t>
            </a:r>
          </a:p>
        </p:txBody>
      </p:sp>
      <p:sp>
        <p:nvSpPr>
          <p:cNvPr id="30724" name="4 - Θέση κειμένου"/>
          <p:cNvSpPr>
            <a:spLocks noGrp="1"/>
          </p:cNvSpPr>
          <p:nvPr>
            <p:ph type="body" sz="half" idx="3"/>
          </p:nvPr>
        </p:nvSpPr>
        <p:spPr>
          <a:xfrm>
            <a:off x="4645025" y="5410200"/>
            <a:ext cx="4041775" cy="762000"/>
          </a:xfrm>
        </p:spPr>
        <p:txBody>
          <a:bodyPr/>
          <a:lstStyle/>
          <a:p>
            <a:pPr eaLnBrk="1" hangingPunct="1"/>
            <a:r>
              <a:rPr lang="el-GR" smtClean="0"/>
              <a:t>Εποπτεία</a:t>
            </a:r>
          </a:p>
        </p:txBody>
      </p:sp>
      <p:sp>
        <p:nvSpPr>
          <p:cNvPr id="30725" name="3 - Θέση περιεχομένου"/>
          <p:cNvSpPr>
            <a:spLocks noGrp="1"/>
          </p:cNvSpPr>
          <p:nvPr>
            <p:ph sz="quarter" idx="2"/>
          </p:nvPr>
        </p:nvSpPr>
        <p:spPr>
          <a:xfrm>
            <a:off x="457200" y="2276475"/>
            <a:ext cx="3322638" cy="3849688"/>
          </a:xfrm>
          <a:ln>
            <a:prstDash val="solid"/>
          </a:ln>
        </p:spPr>
        <p:txBody>
          <a:bodyPr/>
          <a:lstStyle/>
          <a:p>
            <a:pPr eaLnBrk="1" hangingPunct="1"/>
            <a:endParaRPr lang="el-GR" smtClean="0"/>
          </a:p>
          <a:p>
            <a:pPr eaLnBrk="1" hangingPunct="1"/>
            <a:endParaRPr lang="el-GR" smtClean="0"/>
          </a:p>
          <a:p>
            <a:pPr eaLnBrk="1" hangingPunct="1"/>
            <a:endParaRPr lang="el-GR" smtClean="0"/>
          </a:p>
        </p:txBody>
      </p:sp>
      <p:sp>
        <p:nvSpPr>
          <p:cNvPr id="7" name="6 - Θέση περιεχομένου"/>
          <p:cNvSpPr>
            <a:spLocks noGrp="1"/>
          </p:cNvSpPr>
          <p:nvPr>
            <p:ph sz="quarter" idx="4"/>
          </p:nvPr>
        </p:nvSpPr>
        <p:spPr>
          <a:xfrm>
            <a:off x="3924300" y="2174875"/>
            <a:ext cx="4762500" cy="3125788"/>
          </a:xfrm>
        </p:spPr>
        <p:txBody>
          <a:bodyPr>
            <a:normAutofit fontScale="92500" lnSpcReduction="10000"/>
          </a:bodyPr>
          <a:lstStyle/>
          <a:p>
            <a:pPr marL="365760" indent="-256032" algn="just" eaLnBrk="1" fontAlgn="auto" hangingPunct="1">
              <a:spcAft>
                <a:spcPts val="0"/>
              </a:spcAft>
              <a:buFont typeface="Wingdings 3"/>
              <a:buNone/>
              <a:defRPr/>
            </a:pPr>
            <a:r>
              <a:rPr lang="el-GR" b="1" dirty="0" smtClean="0">
                <a:solidFill>
                  <a:srgbClr val="FF0000"/>
                </a:solidFill>
              </a:rPr>
              <a:t>Στο πλαίσιο του μαθήματος ο εκπαιδευτικός λέει:</a:t>
            </a:r>
          </a:p>
          <a:p>
            <a:pPr marL="365760" indent="-256032" algn="just" eaLnBrk="1" fontAlgn="auto" hangingPunct="1">
              <a:spcAft>
                <a:spcPts val="0"/>
              </a:spcAft>
              <a:buFont typeface="Wingdings 3"/>
              <a:buNone/>
              <a:defRPr/>
            </a:pPr>
            <a:endParaRPr lang="el-GR" b="1" dirty="0" smtClean="0"/>
          </a:p>
          <a:p>
            <a:pPr marL="365760" indent="-256032" algn="just" eaLnBrk="1" fontAlgn="auto" hangingPunct="1">
              <a:spcAft>
                <a:spcPts val="0"/>
              </a:spcAft>
              <a:buFont typeface="Wingdings 3"/>
              <a:buNone/>
              <a:defRPr/>
            </a:pPr>
            <a:r>
              <a:rPr lang="el-GR" b="1" i="1" dirty="0" smtClean="0">
                <a:solidFill>
                  <a:schemeClr val="bg2">
                    <a:lumMod val="50000"/>
                  </a:schemeClr>
                </a:solidFill>
              </a:rPr>
              <a:t>«Χθες κατάφερα να σβήσω το φως του δωματίου μου και να χωθώ στο κρεβάτι μου πριν το δωμάτιο μείνει στο σκοτάδι. Το κρεβάτι απέχει 3 μέτρα από το διακόπτη </a:t>
            </a:r>
            <a:r>
              <a:rPr lang="el-GR" b="1" i="1" smtClean="0">
                <a:solidFill>
                  <a:schemeClr val="bg2">
                    <a:lumMod val="50000"/>
                  </a:schemeClr>
                </a:solidFill>
              </a:rPr>
              <a:t>του φωτός»</a:t>
            </a:r>
            <a:endParaRPr lang="el-GR" b="1" i="1" dirty="0">
              <a:solidFill>
                <a:schemeClr val="bg2">
                  <a:lumMod val="50000"/>
                </a:schemeClr>
              </a:solidFill>
            </a:endParaRPr>
          </a:p>
        </p:txBody>
      </p:sp>
      <p:sp>
        <p:nvSpPr>
          <p:cNvPr id="30727" name="7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30728" name="8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Τι  είναι η δραστηριότητα;</a:t>
            </a:r>
            <a:br>
              <a:rPr lang="el-GR" dirty="0" smtClean="0"/>
            </a:br>
            <a:r>
              <a:rPr lang="el-GR" dirty="0" smtClean="0"/>
              <a:t>αίνιγμα</a:t>
            </a:r>
          </a:p>
        </p:txBody>
      </p:sp>
      <p:sp>
        <p:nvSpPr>
          <p:cNvPr id="31747" name="2 - Θέση κειμένου"/>
          <p:cNvSpPr>
            <a:spLocks noGrp="1"/>
          </p:cNvSpPr>
          <p:nvPr>
            <p:ph type="body" idx="1"/>
          </p:nvPr>
        </p:nvSpPr>
        <p:spPr/>
        <p:txBody>
          <a:bodyPr/>
          <a:lstStyle/>
          <a:p>
            <a:pPr eaLnBrk="1" hangingPunct="1"/>
            <a:r>
              <a:rPr lang="el-GR" smtClean="0"/>
              <a:t>Ερώτηση</a:t>
            </a:r>
          </a:p>
        </p:txBody>
      </p:sp>
      <p:sp>
        <p:nvSpPr>
          <p:cNvPr id="31748" name="4 - Θέση κειμένου"/>
          <p:cNvSpPr>
            <a:spLocks noGrp="1"/>
          </p:cNvSpPr>
          <p:nvPr>
            <p:ph type="body" sz="half" idx="3"/>
          </p:nvPr>
        </p:nvSpPr>
        <p:spPr>
          <a:xfrm>
            <a:off x="4645025" y="5410200"/>
            <a:ext cx="4041775" cy="762000"/>
          </a:xfrm>
        </p:spPr>
        <p:txBody>
          <a:bodyPr/>
          <a:lstStyle/>
          <a:p>
            <a:pPr eaLnBrk="1" hangingPunct="1"/>
            <a:r>
              <a:rPr lang="el-GR" smtClean="0"/>
              <a:t>Εποπτεία</a:t>
            </a:r>
          </a:p>
        </p:txBody>
      </p:sp>
      <p:sp>
        <p:nvSpPr>
          <p:cNvPr id="31749" name="3 - Θέση περιεχομένου"/>
          <p:cNvSpPr>
            <a:spLocks noGrp="1"/>
          </p:cNvSpPr>
          <p:nvPr>
            <p:ph sz="quarter" idx="2"/>
          </p:nvPr>
        </p:nvSpPr>
        <p:spPr>
          <a:xfrm>
            <a:off x="457200" y="2276475"/>
            <a:ext cx="3322638" cy="3849688"/>
          </a:xfrm>
          <a:ln>
            <a:prstDash val="solid"/>
          </a:ln>
        </p:spPr>
        <p:txBody>
          <a:bodyPr/>
          <a:lstStyle/>
          <a:p>
            <a:pPr eaLnBrk="1" hangingPunct="1"/>
            <a:r>
              <a:rPr lang="el-GR" i="1" smtClean="0">
                <a:solidFill>
                  <a:srgbClr val="C00000"/>
                </a:solidFill>
              </a:rPr>
              <a:t>Τι θα πρέπει να κάνει ο μαθητής;</a:t>
            </a:r>
          </a:p>
          <a:p>
            <a:pPr eaLnBrk="1" hangingPunct="1"/>
            <a:endParaRPr lang="el-GR" smtClean="0"/>
          </a:p>
          <a:p>
            <a:pPr eaLnBrk="1" hangingPunct="1"/>
            <a:endParaRPr lang="el-GR" smtClean="0"/>
          </a:p>
          <a:p>
            <a:pPr eaLnBrk="1" hangingPunct="1"/>
            <a:r>
              <a:rPr lang="el-GR" smtClean="0">
                <a:solidFill>
                  <a:srgbClr val="00B050"/>
                </a:solidFill>
              </a:rPr>
              <a:t>(Ομάδες, πλαίσιο)</a:t>
            </a:r>
          </a:p>
          <a:p>
            <a:pPr eaLnBrk="1" hangingPunct="1"/>
            <a:endParaRPr lang="el-GR" smtClean="0"/>
          </a:p>
        </p:txBody>
      </p:sp>
      <p:sp>
        <p:nvSpPr>
          <p:cNvPr id="7" name="6 - Θέση περιεχομένου"/>
          <p:cNvSpPr>
            <a:spLocks noGrp="1"/>
          </p:cNvSpPr>
          <p:nvPr>
            <p:ph sz="quarter" idx="4"/>
          </p:nvPr>
        </p:nvSpPr>
        <p:spPr>
          <a:xfrm>
            <a:off x="3924300" y="2174875"/>
            <a:ext cx="4762500" cy="3125788"/>
          </a:xfrm>
        </p:spPr>
        <p:txBody>
          <a:bodyPr>
            <a:normAutofit fontScale="92500" lnSpcReduction="20000"/>
          </a:bodyPr>
          <a:lstStyle/>
          <a:p>
            <a:pPr marL="365760" indent="-256032" algn="just" eaLnBrk="1" fontAlgn="auto" hangingPunct="1">
              <a:spcAft>
                <a:spcPts val="0"/>
              </a:spcAft>
              <a:buFont typeface="Wingdings 3"/>
              <a:buNone/>
              <a:defRPr/>
            </a:pPr>
            <a:r>
              <a:rPr lang="el-GR" sz="2000" i="1" dirty="0" smtClean="0"/>
              <a:t>Ένας μαθητής βρίσκεται μπροστά σε μια πόρτα η οποία έχει τρείς όμοιες κλειδαριές. Ο ιδιοκτήτης βρίσκεται στο εσωτερικό του σπιτιού. Ο μαθητής ρωτάει στο θυροτηλέφωνο: «</a:t>
            </a:r>
            <a:r>
              <a:rPr lang="el-GR" sz="2000" i="1" dirty="0" smtClean="0">
                <a:solidFill>
                  <a:srgbClr val="FF0000"/>
                </a:solidFill>
              </a:rPr>
              <a:t>πως θα ανοίξω την πόρτα;</a:t>
            </a:r>
            <a:r>
              <a:rPr lang="el-GR" sz="2000" i="1" dirty="0" smtClean="0"/>
              <a:t>» και ο ιδιοκτήτης απαντάει: «</a:t>
            </a:r>
            <a:r>
              <a:rPr lang="el-GR" sz="2000" b="1" i="1" dirty="0" smtClean="0">
                <a:solidFill>
                  <a:schemeClr val="tx2">
                    <a:lumMod val="60000"/>
                    <a:lumOff val="40000"/>
                  </a:schemeClr>
                </a:solidFill>
              </a:rPr>
              <a:t>κανονικά κάθε κλειδαριά ξεκλειδώνει με το δικό της κλειδί, ίδιο και για τις τρείς. Το πρόβλημα είναι ότι πρέπει να ξεκλειδώσουν ταυτόχρονα</a:t>
            </a:r>
            <a:r>
              <a:rPr lang="el-GR" sz="2000" i="1" dirty="0" smtClean="0"/>
              <a:t>.»</a:t>
            </a:r>
            <a:endParaRPr lang="el-GR" sz="2000" i="1" dirty="0"/>
          </a:p>
        </p:txBody>
      </p:sp>
      <p:sp>
        <p:nvSpPr>
          <p:cNvPr id="31751" name="7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31752" name="8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 Θέση περιεχομένου"/>
          <p:cNvSpPr>
            <a:spLocks noGrp="1"/>
          </p:cNvSpPr>
          <p:nvPr>
            <p:ph idx="1"/>
          </p:nvPr>
        </p:nvSpPr>
        <p:spPr/>
        <p:txBody>
          <a:bodyPr/>
          <a:lstStyle/>
          <a:p>
            <a:pPr eaLnBrk="1" hangingPunct="1"/>
            <a:endParaRPr lang="el-GR" dirty="0" smtClean="0"/>
          </a:p>
          <a:p>
            <a:pPr eaLnBrk="1" hangingPunct="1"/>
            <a:r>
              <a:rPr lang="el-GR" sz="2000" dirty="0" smtClean="0"/>
              <a:t>Ψηφιακό σχολείο </a:t>
            </a:r>
            <a:r>
              <a:rPr lang="en-US" sz="2000" dirty="0" smtClean="0">
                <a:hlinkClick r:id="rId2"/>
              </a:rPr>
              <a:t>http</a:t>
            </a:r>
            <a:r>
              <a:rPr lang="el-GR" sz="2000" dirty="0" smtClean="0">
                <a:hlinkClick r:id="rId2"/>
              </a:rPr>
              <a:t>://</a:t>
            </a:r>
            <a:r>
              <a:rPr lang="en-US" sz="2000" dirty="0" err="1" smtClean="0">
                <a:hlinkClick r:id="rId2"/>
              </a:rPr>
              <a:t>digitalschool</a:t>
            </a:r>
            <a:r>
              <a:rPr lang="el-GR" sz="2000" dirty="0" smtClean="0">
                <a:hlinkClick r:id="rId2"/>
              </a:rPr>
              <a:t>.</a:t>
            </a:r>
            <a:r>
              <a:rPr lang="en-US" sz="2000" dirty="0" err="1" smtClean="0">
                <a:hlinkClick r:id="rId2"/>
              </a:rPr>
              <a:t>minedu</a:t>
            </a:r>
            <a:r>
              <a:rPr lang="el-GR" sz="2000" dirty="0" smtClean="0">
                <a:hlinkClick r:id="rId2"/>
              </a:rPr>
              <a:t>.</a:t>
            </a:r>
            <a:r>
              <a:rPr lang="en-US" sz="2000" dirty="0" err="1" smtClean="0">
                <a:hlinkClick r:id="rId2"/>
              </a:rPr>
              <a:t>gov</a:t>
            </a:r>
            <a:r>
              <a:rPr lang="el-GR" sz="2000" dirty="0" smtClean="0">
                <a:hlinkClick r:id="rId2"/>
              </a:rPr>
              <a:t>.</a:t>
            </a:r>
            <a:r>
              <a:rPr lang="en-US" sz="2000" dirty="0" err="1" smtClean="0">
                <a:hlinkClick r:id="rId2"/>
              </a:rPr>
              <a:t>gr</a:t>
            </a:r>
            <a:endParaRPr lang="el-GR" sz="2000" dirty="0" smtClean="0"/>
          </a:p>
          <a:p>
            <a:pPr eaLnBrk="1" hangingPunct="1"/>
            <a:r>
              <a:rPr lang="el-GR" sz="2000" dirty="0" smtClean="0">
                <a:hlinkClick r:id="rId3"/>
              </a:rPr>
              <a:t>Προσομοιώσεις</a:t>
            </a:r>
            <a:r>
              <a:rPr lang="el-GR" sz="2000" dirty="0" smtClean="0"/>
              <a:t> </a:t>
            </a:r>
            <a:r>
              <a:rPr lang="en-US" sz="2000" dirty="0" err="1" smtClean="0"/>
              <a:t>Phet</a:t>
            </a:r>
            <a:endParaRPr lang="en-US" sz="2000" dirty="0" smtClean="0"/>
          </a:p>
          <a:p>
            <a:pPr eaLnBrk="1" hangingPunct="1"/>
            <a:r>
              <a:rPr lang="el-GR" sz="2000" dirty="0" smtClean="0">
                <a:hlinkClick r:id="rId4" action="ppaction://hlinkfile"/>
              </a:rPr>
              <a:t>ΑΠΣ γυμνασίου </a:t>
            </a:r>
            <a:endParaRPr lang="el-GR" sz="2000" dirty="0" smtClean="0"/>
          </a:p>
          <a:p>
            <a:pPr eaLnBrk="1" hangingPunct="1"/>
            <a:r>
              <a:rPr lang="el-GR" sz="2000" dirty="0" smtClean="0">
                <a:hlinkClick r:id="rId5"/>
              </a:rPr>
              <a:t>Χημεία</a:t>
            </a:r>
            <a:endParaRPr lang="el-GR" sz="2000" dirty="0" smtClean="0"/>
          </a:p>
          <a:p>
            <a:pPr eaLnBrk="1" hangingPunct="1"/>
            <a:r>
              <a:rPr lang="el-GR" sz="2000" dirty="0" smtClean="0">
                <a:hlinkClick r:id="rId6"/>
              </a:rPr>
              <a:t>https://stefanidisk.wordpress.com</a:t>
            </a:r>
            <a:endParaRPr lang="en-US" sz="2000" dirty="0" smtClean="0"/>
          </a:p>
          <a:p>
            <a:pPr eaLnBrk="1" hangingPunct="1"/>
            <a:r>
              <a:rPr lang="en-US" sz="2000" dirty="0" smtClean="0"/>
              <a:t>https://youtu.be/1v3C7PgK0Uk?t=392</a:t>
            </a:r>
          </a:p>
          <a:p>
            <a:pPr eaLnBrk="1" hangingPunct="1"/>
            <a:r>
              <a:rPr lang="en-US" sz="2000" dirty="0" smtClean="0"/>
              <a:t>https://youtu.be/5ltjFEei3AI?t=419</a:t>
            </a:r>
          </a:p>
          <a:p>
            <a:pPr eaLnBrk="1" hangingPunct="1"/>
            <a:endParaRPr lang="el-GR" sz="2000" dirty="0" smtClean="0"/>
          </a:p>
        </p:txBody>
      </p:sp>
      <p:sp>
        <p:nvSpPr>
          <p:cNvPr id="33795" name="3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33796" name="4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
        <p:nvSpPr>
          <p:cNvPr id="13314" name="1 - Τίτλος"/>
          <p:cNvSpPr>
            <a:spLocks noGrp="1"/>
          </p:cNvSpPr>
          <p:nvPr>
            <p:ph type="title"/>
          </p:nvPr>
        </p:nvSpPr>
        <p:spPr/>
        <p:txBody>
          <a:bodyPr/>
          <a:lstStyle/>
          <a:p>
            <a:pPr algn="ctr" eaLnBrk="1" fontAlgn="auto" hangingPunct="1">
              <a:spcAft>
                <a:spcPts val="0"/>
              </a:spcAft>
              <a:defRPr/>
            </a:pPr>
            <a:r>
              <a:rPr lang="el-GR" dirty="0" smtClean="0"/>
              <a:t>Πηγές εκπαιδευτικού υλικού</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p:txBody>
          <a:bodyPr/>
          <a:lstStyle/>
          <a:p>
            <a:pPr algn="just" eaLnBrk="1" hangingPunct="1">
              <a:buFont typeface="Wingdings 3" pitchFamily="18" charset="2"/>
              <a:buNone/>
            </a:pPr>
            <a:r>
              <a:rPr lang="el-GR" dirty="0" smtClean="0"/>
              <a:t>   </a:t>
            </a:r>
          </a:p>
          <a:p>
            <a:pPr algn="just" eaLnBrk="1" hangingPunct="1">
              <a:buFont typeface="Wingdings 3" pitchFamily="18" charset="2"/>
              <a:buNone/>
            </a:pPr>
            <a:r>
              <a:rPr lang="el-GR" i="1" dirty="0" smtClean="0">
                <a:solidFill>
                  <a:schemeClr val="tx2"/>
                </a:solidFill>
              </a:rPr>
              <a:t>Οι δομικοί λίθοι των Φυσικών Επιστημών</a:t>
            </a:r>
          </a:p>
          <a:p>
            <a:pPr algn="just" eaLnBrk="1" hangingPunct="1">
              <a:buFont typeface="Wingdings 3" pitchFamily="18" charset="2"/>
              <a:buNone/>
            </a:pPr>
            <a:endParaRPr lang="el-GR" i="1" dirty="0" smtClean="0">
              <a:solidFill>
                <a:schemeClr val="tx2"/>
              </a:solidFill>
            </a:endParaRPr>
          </a:p>
          <a:p>
            <a:pPr algn="just" eaLnBrk="1" hangingPunct="1">
              <a:buFont typeface="Wingdings 3" pitchFamily="18" charset="2"/>
              <a:buNone/>
            </a:pPr>
            <a:endParaRPr lang="el-GR" i="1" dirty="0" smtClean="0">
              <a:solidFill>
                <a:schemeClr val="tx2"/>
              </a:solidFill>
            </a:endParaRPr>
          </a:p>
          <a:p>
            <a:pPr algn="just" eaLnBrk="1" hangingPunct="1">
              <a:buFont typeface="Wingdings 3" pitchFamily="18" charset="2"/>
              <a:buNone/>
            </a:pPr>
            <a:r>
              <a:rPr lang="el-GR" dirty="0" smtClean="0">
                <a:solidFill>
                  <a:schemeClr val="tx2"/>
                </a:solidFill>
              </a:rPr>
              <a:t>Έννοιες ,  φ. Μεγέθη,  Νόμοι,     Διαδικασίες</a:t>
            </a:r>
          </a:p>
          <a:p>
            <a:pPr algn="just" eaLnBrk="1" hangingPunct="1">
              <a:buFont typeface="Wingdings 3" pitchFamily="18" charset="2"/>
              <a:buNone/>
            </a:pPr>
            <a:endParaRPr lang="el-GR" sz="2000" i="1" dirty="0" smtClean="0">
              <a:solidFill>
                <a:schemeClr val="tx2"/>
              </a:solidFill>
            </a:endParaRPr>
          </a:p>
          <a:p>
            <a:pPr algn="just" eaLnBrk="1" hangingPunct="1">
              <a:buFont typeface="Wingdings 3" pitchFamily="18" charset="2"/>
              <a:buNone/>
            </a:pPr>
            <a:r>
              <a:rPr lang="el-GR" sz="2000" i="1" dirty="0" smtClean="0">
                <a:solidFill>
                  <a:schemeClr val="tx2"/>
                </a:solidFill>
              </a:rPr>
              <a:t>Είδη ροής,    Παροχή,           </a:t>
            </a:r>
            <a:r>
              <a:rPr lang="en-US" sz="2000" i="1" dirty="0" smtClean="0">
                <a:solidFill>
                  <a:schemeClr val="tx2"/>
                </a:solidFill>
              </a:rPr>
              <a:t>Bernoulli,  </a:t>
            </a:r>
            <a:r>
              <a:rPr lang="el-GR" sz="2000" i="1" dirty="0" smtClean="0">
                <a:solidFill>
                  <a:schemeClr val="tx2"/>
                </a:solidFill>
              </a:rPr>
              <a:t>Επίλυση προβλημάτων</a:t>
            </a:r>
          </a:p>
        </p:txBody>
      </p:sp>
      <p:sp>
        <p:nvSpPr>
          <p:cNvPr id="12291" name="3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2292" name="4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
        <p:nvSpPr>
          <p:cNvPr id="2" name="1 - Τίτλος"/>
          <p:cNvSpPr>
            <a:spLocks noGrp="1"/>
          </p:cNvSpPr>
          <p:nvPr>
            <p:ph type="title"/>
          </p:nvPr>
        </p:nvSpPr>
        <p:spPr/>
        <p:txBody>
          <a:bodyPr/>
          <a:lstStyle/>
          <a:p>
            <a:pPr algn="ctr" eaLnBrk="1" fontAlgn="auto" hangingPunct="1">
              <a:spcAft>
                <a:spcPts val="0"/>
              </a:spcAft>
              <a:defRPr/>
            </a:pPr>
            <a:r>
              <a:rPr lang="el-GR" dirty="0" smtClean="0"/>
              <a:t>Δομικοί Λίθοι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 Θέση περιεχομένου"/>
          <p:cNvSpPr>
            <a:spLocks noGrp="1"/>
          </p:cNvSpPr>
          <p:nvPr>
            <p:ph idx="1"/>
          </p:nvPr>
        </p:nvSpPr>
        <p:spPr/>
        <p:txBody>
          <a:bodyPr/>
          <a:lstStyle/>
          <a:p>
            <a:pPr eaLnBrk="1" hangingPunct="1">
              <a:buFont typeface="Arial" charset="0"/>
              <a:buChar char="•"/>
            </a:pPr>
            <a:r>
              <a:rPr lang="el-GR" smtClean="0"/>
              <a:t>Πλαίσιο μαθήματος (στόχοι, ενδιαφέρον, ..)</a:t>
            </a:r>
          </a:p>
          <a:p>
            <a:pPr eaLnBrk="1" hangingPunct="1">
              <a:buFont typeface="Arial" charset="0"/>
              <a:buChar char="•"/>
            </a:pPr>
            <a:endParaRPr lang="el-GR" smtClean="0"/>
          </a:p>
          <a:p>
            <a:pPr eaLnBrk="1" hangingPunct="1">
              <a:buFont typeface="Arial" charset="0"/>
              <a:buChar char="•"/>
            </a:pPr>
            <a:r>
              <a:rPr lang="el-GR" smtClean="0"/>
              <a:t>Εισαγωγή εννοιών – διαδικασιών - στρατηγικών</a:t>
            </a:r>
          </a:p>
          <a:p>
            <a:pPr eaLnBrk="1" hangingPunct="1">
              <a:buFont typeface="Arial" charset="0"/>
              <a:buChar char="•"/>
            </a:pPr>
            <a:endParaRPr lang="el-GR" smtClean="0"/>
          </a:p>
          <a:p>
            <a:pPr eaLnBrk="1" hangingPunct="1">
              <a:buFont typeface="Arial" charset="0"/>
              <a:buChar char="•"/>
            </a:pPr>
            <a:r>
              <a:rPr lang="el-GR" smtClean="0"/>
              <a:t>Εφαρμογή </a:t>
            </a:r>
          </a:p>
          <a:p>
            <a:pPr eaLnBrk="1" hangingPunct="1">
              <a:buFont typeface="Arial" charset="0"/>
              <a:buChar char="•"/>
            </a:pPr>
            <a:endParaRPr lang="el-GR" smtClean="0"/>
          </a:p>
          <a:p>
            <a:pPr eaLnBrk="1" hangingPunct="1">
              <a:buFont typeface="Arial" charset="0"/>
              <a:buChar char="•"/>
            </a:pPr>
            <a:r>
              <a:rPr lang="el-GR" smtClean="0"/>
              <a:t>Αξιολόγηση</a:t>
            </a:r>
          </a:p>
        </p:txBody>
      </p:sp>
      <p:sp>
        <p:nvSpPr>
          <p:cNvPr id="13315" name="3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3316" name="4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
        <p:nvSpPr>
          <p:cNvPr id="5122" name="1 - Τίτλος"/>
          <p:cNvSpPr>
            <a:spLocks noGrp="1"/>
          </p:cNvSpPr>
          <p:nvPr>
            <p:ph type="title"/>
          </p:nvPr>
        </p:nvSpPr>
        <p:spPr/>
        <p:txBody>
          <a:bodyPr/>
          <a:lstStyle/>
          <a:p>
            <a:pPr algn="ctr" eaLnBrk="1" fontAlgn="auto" hangingPunct="1">
              <a:spcAft>
                <a:spcPts val="0"/>
              </a:spcAft>
              <a:defRPr/>
            </a:pPr>
            <a:r>
              <a:rPr lang="el-GR" dirty="0" smtClean="0"/>
              <a:t>Πορεία διδασκαλίας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Θέση περιεχομένου"/>
          <p:cNvSpPr>
            <a:spLocks noGrp="1"/>
          </p:cNvSpPr>
          <p:nvPr>
            <p:ph idx="1"/>
          </p:nvPr>
        </p:nvSpPr>
        <p:spPr/>
        <p:txBody>
          <a:bodyPr/>
          <a:lstStyle/>
          <a:p>
            <a:pPr eaLnBrk="1" hangingPunct="1"/>
            <a:endParaRPr lang="en-US" dirty="0" smtClean="0"/>
          </a:p>
          <a:p>
            <a:pPr eaLnBrk="1" hangingPunct="1"/>
            <a:r>
              <a:rPr lang="el-GR" dirty="0" smtClean="0"/>
              <a:t>Το μάθημα οργανώνεται σε </a:t>
            </a:r>
            <a:r>
              <a:rPr lang="el-GR" dirty="0" smtClean="0">
                <a:solidFill>
                  <a:srgbClr val="FF0000"/>
                </a:solidFill>
              </a:rPr>
              <a:t>δραστηριότητες</a:t>
            </a:r>
          </a:p>
          <a:p>
            <a:pPr eaLnBrk="1" hangingPunct="1"/>
            <a:r>
              <a:rPr lang="el-GR" dirty="0" smtClean="0"/>
              <a:t>Από την </a:t>
            </a:r>
            <a:r>
              <a:rPr lang="el-GR" dirty="0" smtClean="0">
                <a:solidFill>
                  <a:srgbClr val="FF0000"/>
                </a:solidFill>
              </a:rPr>
              <a:t>εμπειρία στη γενίκευση</a:t>
            </a:r>
          </a:p>
          <a:p>
            <a:pPr eaLnBrk="1" hangingPunct="1"/>
            <a:r>
              <a:rPr lang="el-GR" dirty="0" smtClean="0">
                <a:solidFill>
                  <a:srgbClr val="FF0000"/>
                </a:solidFill>
              </a:rPr>
              <a:t>Αναγκαιότητα </a:t>
            </a:r>
            <a:r>
              <a:rPr lang="el-GR" dirty="0" smtClean="0"/>
              <a:t>εισαγωγής εννοιών – Φυσ. Μεγεθών</a:t>
            </a:r>
          </a:p>
          <a:p>
            <a:pPr eaLnBrk="1" hangingPunct="1"/>
            <a:r>
              <a:rPr lang="el-GR" dirty="0" smtClean="0">
                <a:solidFill>
                  <a:srgbClr val="FF0000"/>
                </a:solidFill>
              </a:rPr>
              <a:t>Διερευνητική μέθοδος </a:t>
            </a:r>
            <a:r>
              <a:rPr lang="el-GR" dirty="0" smtClean="0"/>
              <a:t>διδασκαλίας ή άμεση διδασκαλία διαδικασιών</a:t>
            </a:r>
          </a:p>
        </p:txBody>
      </p:sp>
      <p:sp>
        <p:nvSpPr>
          <p:cNvPr id="3" name="2 - Τίτλος"/>
          <p:cNvSpPr>
            <a:spLocks noGrp="1"/>
          </p:cNvSpPr>
          <p:nvPr>
            <p:ph type="title"/>
          </p:nvPr>
        </p:nvSpPr>
        <p:spPr/>
        <p:txBody>
          <a:bodyPr/>
          <a:lstStyle/>
          <a:p>
            <a:pPr algn="ctr" eaLnBrk="1" hangingPunct="1">
              <a:defRPr/>
            </a:pPr>
            <a:r>
              <a:rPr lang="el-GR" dirty="0" smtClean="0"/>
              <a:t>Διδακτικές Αρχές</a:t>
            </a:r>
            <a:endParaRPr lang="el-GR" dirty="0"/>
          </a:p>
        </p:txBody>
      </p:sp>
      <p:sp>
        <p:nvSpPr>
          <p:cNvPr id="14340" name="3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4341" name="4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hangingPunct="1">
              <a:defRPr/>
            </a:pPr>
            <a:r>
              <a:rPr lang="el-GR" sz="2400" dirty="0" smtClean="0"/>
              <a:t>Οι έννοιες Φαινόμενα</a:t>
            </a:r>
            <a:br>
              <a:rPr lang="el-GR" sz="2400" dirty="0" smtClean="0"/>
            </a:br>
            <a:r>
              <a:rPr lang="el-GR" sz="2400" dirty="0" smtClean="0"/>
              <a:t>Ροή στρωτή – τυρβώδης</a:t>
            </a:r>
            <a:br>
              <a:rPr lang="el-GR" sz="2400" dirty="0" smtClean="0"/>
            </a:br>
            <a:r>
              <a:rPr lang="el-GR" sz="2400" dirty="0" smtClean="0"/>
              <a:t>Δραστηριότητα 1</a:t>
            </a:r>
            <a:br>
              <a:rPr lang="el-GR" sz="2400" dirty="0" smtClean="0"/>
            </a:br>
            <a:endParaRPr lang="el-GR" sz="2400" dirty="0"/>
          </a:p>
        </p:txBody>
      </p:sp>
      <p:sp>
        <p:nvSpPr>
          <p:cNvPr id="18435" name="2 - Θέση κειμένου"/>
          <p:cNvSpPr>
            <a:spLocks noGrp="1"/>
          </p:cNvSpPr>
          <p:nvPr>
            <p:ph type="body" idx="1"/>
          </p:nvPr>
        </p:nvSpPr>
        <p:spPr/>
        <p:txBody>
          <a:bodyPr/>
          <a:lstStyle/>
          <a:p>
            <a:pPr eaLnBrk="1" hangingPunct="1"/>
            <a:endParaRPr lang="el-GR" smtClean="0"/>
          </a:p>
        </p:txBody>
      </p:sp>
      <p:sp>
        <p:nvSpPr>
          <p:cNvPr id="18436" name="3 - Θέση κειμένου"/>
          <p:cNvSpPr>
            <a:spLocks noGrp="1"/>
          </p:cNvSpPr>
          <p:nvPr>
            <p:ph type="body" sz="half" idx="3"/>
          </p:nvPr>
        </p:nvSpPr>
        <p:spPr>
          <a:xfrm>
            <a:off x="4645025" y="5410200"/>
            <a:ext cx="4041775" cy="762000"/>
          </a:xfrm>
        </p:spPr>
        <p:txBody>
          <a:bodyPr/>
          <a:lstStyle/>
          <a:p>
            <a:pPr eaLnBrk="1" hangingPunct="1"/>
            <a:endParaRPr lang="el-GR" smtClean="0"/>
          </a:p>
        </p:txBody>
      </p:sp>
      <p:sp>
        <p:nvSpPr>
          <p:cNvPr id="18437" name="4 - Θέση περιεχομένου"/>
          <p:cNvSpPr>
            <a:spLocks noGrp="1"/>
          </p:cNvSpPr>
          <p:nvPr>
            <p:ph sz="quarter" idx="2"/>
          </p:nvPr>
        </p:nvSpPr>
        <p:spPr>
          <a:xfrm>
            <a:off x="457200" y="1444625"/>
            <a:ext cx="4040188" cy="3941763"/>
          </a:xfrm>
          <a:ln>
            <a:prstDash val="solid"/>
          </a:ln>
        </p:spPr>
        <p:txBody>
          <a:bodyPr/>
          <a:lstStyle/>
          <a:p>
            <a:pPr eaLnBrk="1" hangingPunct="1"/>
            <a:r>
              <a:rPr lang="el-GR" dirty="0" smtClean="0"/>
              <a:t>Τι παρατηρείτε;</a:t>
            </a:r>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r>
              <a:rPr lang="el-GR" dirty="0" smtClean="0"/>
              <a:t>Στρωτή ….</a:t>
            </a:r>
          </a:p>
          <a:p>
            <a:pPr eaLnBrk="1" hangingPunct="1"/>
            <a:r>
              <a:rPr lang="el-GR" dirty="0" smtClean="0"/>
              <a:t>Τυρβώδης …</a:t>
            </a:r>
          </a:p>
        </p:txBody>
      </p:sp>
      <p:sp>
        <p:nvSpPr>
          <p:cNvPr id="18438" name="6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8439" name="7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pic>
        <p:nvPicPr>
          <p:cNvPr id="1026" name="Picture 2"/>
          <p:cNvPicPr>
            <a:picLocks noGrp="1" noChangeAspect="1" noChangeArrowheads="1"/>
          </p:cNvPicPr>
          <p:nvPr>
            <p:ph sz="quarter" idx="4"/>
          </p:nvPr>
        </p:nvPicPr>
        <p:blipFill>
          <a:blip r:embed="rId2" cstate="print"/>
          <a:srcRect/>
          <a:stretch>
            <a:fillRect/>
          </a:stretch>
        </p:blipFill>
        <p:spPr bwMode="auto">
          <a:xfrm>
            <a:off x="5868144" y="1628800"/>
            <a:ext cx="2376264" cy="158417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644008" y="3284984"/>
            <a:ext cx="3963987" cy="219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hangingPunct="1">
              <a:defRPr/>
            </a:pPr>
            <a:r>
              <a:rPr lang="el-GR" sz="2400" dirty="0" smtClean="0"/>
              <a:t>Φυσικά μεγέθη - αναγκαιότητα</a:t>
            </a:r>
            <a:br>
              <a:rPr lang="el-GR" sz="2400" dirty="0" smtClean="0"/>
            </a:br>
            <a:r>
              <a:rPr lang="el-GR" sz="2400" dirty="0" smtClean="0"/>
              <a:t>Δραστηριότητα 1</a:t>
            </a:r>
            <a:br>
              <a:rPr lang="el-GR" sz="2400" dirty="0" smtClean="0"/>
            </a:br>
            <a:r>
              <a:rPr lang="el-GR" sz="2400" dirty="0" smtClean="0"/>
              <a:t>Παροχή</a:t>
            </a:r>
            <a:endParaRPr lang="el-GR" sz="2400" dirty="0"/>
          </a:p>
        </p:txBody>
      </p:sp>
      <p:sp>
        <p:nvSpPr>
          <p:cNvPr id="19459" name="2 - Θέση κειμένου"/>
          <p:cNvSpPr>
            <a:spLocks noGrp="1"/>
          </p:cNvSpPr>
          <p:nvPr>
            <p:ph type="body" idx="1"/>
          </p:nvPr>
        </p:nvSpPr>
        <p:spPr/>
        <p:txBody>
          <a:bodyPr/>
          <a:lstStyle/>
          <a:p>
            <a:pPr eaLnBrk="1" hangingPunct="1"/>
            <a:endParaRPr lang="el-GR" smtClean="0"/>
          </a:p>
        </p:txBody>
      </p:sp>
      <p:sp>
        <p:nvSpPr>
          <p:cNvPr id="19460" name="3 - Θέση κειμένου"/>
          <p:cNvSpPr>
            <a:spLocks noGrp="1"/>
          </p:cNvSpPr>
          <p:nvPr>
            <p:ph type="body" sz="half" idx="3"/>
          </p:nvPr>
        </p:nvSpPr>
        <p:spPr>
          <a:xfrm>
            <a:off x="4645025" y="5410200"/>
            <a:ext cx="4041775" cy="762000"/>
          </a:xfrm>
        </p:spPr>
        <p:txBody>
          <a:bodyPr/>
          <a:lstStyle/>
          <a:p>
            <a:pPr eaLnBrk="1" hangingPunct="1"/>
            <a:endParaRPr lang="el-GR" smtClean="0"/>
          </a:p>
        </p:txBody>
      </p:sp>
      <p:sp>
        <p:nvSpPr>
          <p:cNvPr id="19461" name="4 - Θέση περιεχομένου"/>
          <p:cNvSpPr>
            <a:spLocks noGrp="1"/>
          </p:cNvSpPr>
          <p:nvPr>
            <p:ph sz="quarter" idx="2"/>
          </p:nvPr>
        </p:nvSpPr>
        <p:spPr>
          <a:xfrm>
            <a:off x="457200" y="1444625"/>
            <a:ext cx="4040188" cy="3941763"/>
          </a:xfrm>
          <a:ln>
            <a:prstDash val="solid"/>
          </a:ln>
        </p:spPr>
        <p:txBody>
          <a:bodyPr/>
          <a:lstStyle/>
          <a:p>
            <a:pPr eaLnBrk="1" hangingPunct="1"/>
            <a:r>
              <a:rPr lang="el-GR" dirty="0" smtClean="0"/>
              <a:t>Ποια διαφορά παρατηρείτε στην ποσότητα νερού; </a:t>
            </a:r>
          </a:p>
          <a:p>
            <a:pPr eaLnBrk="1" hangingPunct="1"/>
            <a:endParaRPr lang="el-GR" dirty="0" smtClean="0"/>
          </a:p>
          <a:p>
            <a:pPr eaLnBrk="1" hangingPunct="1"/>
            <a:r>
              <a:rPr lang="el-GR" smtClean="0"/>
              <a:t>Αναγκαιότητα</a:t>
            </a:r>
          </a:p>
          <a:p>
            <a:pPr eaLnBrk="1" hangingPunct="1"/>
            <a:endParaRPr lang="el-GR" dirty="0" smtClean="0"/>
          </a:p>
          <a:p>
            <a:pPr eaLnBrk="1" hangingPunct="1"/>
            <a:r>
              <a:rPr lang="el-GR" dirty="0" smtClean="0"/>
              <a:t>Παροχή δείχνει την ποσότητα του νερού…</a:t>
            </a:r>
          </a:p>
          <a:p>
            <a:pPr eaLnBrk="1" hangingPunct="1"/>
            <a:r>
              <a:rPr lang="el-GR" dirty="0" smtClean="0"/>
              <a:t>Π=</a:t>
            </a:r>
            <a:r>
              <a:rPr lang="en-US" dirty="0" smtClean="0"/>
              <a:t>V/t</a:t>
            </a:r>
            <a:endParaRPr lang="el-GR" dirty="0" smtClean="0"/>
          </a:p>
        </p:txBody>
      </p:sp>
      <p:sp>
        <p:nvSpPr>
          <p:cNvPr id="19462" name="6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9463" name="7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
        <p:nvSpPr>
          <p:cNvPr id="9" name="8 - Θέση περιεχομένου"/>
          <p:cNvSpPr>
            <a:spLocks noGrp="1"/>
          </p:cNvSpPr>
          <p:nvPr>
            <p:ph sz="quarter" idx="4"/>
          </p:nvPr>
        </p:nvSpPr>
        <p:spPr/>
        <p:txBody>
          <a:bodyPr/>
          <a:lstStyle/>
          <a:p>
            <a:r>
              <a:rPr lang="el-GR" dirty="0" smtClean="0"/>
              <a:t>Α:  Βρύση ανοικτή</a:t>
            </a:r>
          </a:p>
          <a:p>
            <a:endParaRPr lang="el-GR" dirty="0" smtClean="0"/>
          </a:p>
          <a:p>
            <a:endParaRPr lang="el-GR" dirty="0" smtClean="0"/>
          </a:p>
          <a:p>
            <a:r>
              <a:rPr lang="el-GR" dirty="0" smtClean="0"/>
              <a:t>Β: Βρύση λίγο ανοικτή</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eaLnBrk="1" hangingPunct="1">
              <a:defRPr/>
            </a:pPr>
            <a:r>
              <a:rPr lang="el-GR" dirty="0" smtClean="0"/>
              <a:t>Οι φάσεις της Διερευνητικής</a:t>
            </a:r>
            <a:r>
              <a:rPr lang="en-US" dirty="0" smtClean="0"/>
              <a:t> </a:t>
            </a:r>
            <a:r>
              <a:rPr lang="el-GR" dirty="0" smtClean="0"/>
              <a:t>και οι νόμοι (συνέχεια)</a:t>
            </a:r>
            <a:endParaRPr lang="el-GR" dirty="0"/>
          </a:p>
        </p:txBody>
      </p:sp>
      <p:sp>
        <p:nvSpPr>
          <p:cNvPr id="15363" name="2 - Θέση κειμένου"/>
          <p:cNvSpPr>
            <a:spLocks noGrp="1"/>
          </p:cNvSpPr>
          <p:nvPr>
            <p:ph type="body" idx="1"/>
          </p:nvPr>
        </p:nvSpPr>
        <p:spPr/>
        <p:txBody>
          <a:bodyPr/>
          <a:lstStyle/>
          <a:p>
            <a:pPr eaLnBrk="1" hangingPunct="1"/>
            <a:r>
              <a:rPr lang="el-GR" smtClean="0"/>
              <a:t>Γενικά</a:t>
            </a:r>
          </a:p>
        </p:txBody>
      </p:sp>
      <p:sp>
        <p:nvSpPr>
          <p:cNvPr id="15364" name="4 - Θέση κειμένου"/>
          <p:cNvSpPr>
            <a:spLocks noGrp="1"/>
          </p:cNvSpPr>
          <p:nvPr>
            <p:ph type="body" sz="half" idx="3"/>
          </p:nvPr>
        </p:nvSpPr>
        <p:spPr>
          <a:xfrm>
            <a:off x="4645025" y="5410200"/>
            <a:ext cx="4041775" cy="762000"/>
          </a:xfrm>
        </p:spPr>
        <p:txBody>
          <a:bodyPr/>
          <a:lstStyle/>
          <a:p>
            <a:pPr eaLnBrk="1" hangingPunct="1"/>
            <a:r>
              <a:rPr lang="el-GR" smtClean="0"/>
              <a:t>Συγκεκριμένα</a:t>
            </a:r>
          </a:p>
        </p:txBody>
      </p:sp>
      <p:sp>
        <p:nvSpPr>
          <p:cNvPr id="4" name="3 - Θέση περιεχομένου"/>
          <p:cNvSpPr>
            <a:spLocks noGrp="1"/>
          </p:cNvSpPr>
          <p:nvPr>
            <p:ph sz="quarter" idx="2"/>
          </p:nvPr>
        </p:nvSpPr>
        <p:spPr>
          <a:xfrm>
            <a:off x="457200" y="1444625"/>
            <a:ext cx="4040188" cy="3941763"/>
          </a:xfrm>
          <a:ln>
            <a:solidFill>
              <a:schemeClr val="accent1"/>
            </a:solidFill>
          </a:ln>
        </p:spPr>
        <p:txBody>
          <a:bodyPr>
            <a:normAutofit fontScale="85000" lnSpcReduction="10000"/>
          </a:bodyPr>
          <a:lstStyle/>
          <a:p>
            <a:pPr eaLnBrk="1" hangingPunct="1">
              <a:defRPr/>
            </a:pPr>
            <a:endParaRPr lang="el-GR" dirty="0" smtClean="0"/>
          </a:p>
          <a:p>
            <a:pPr eaLnBrk="1" hangingPunct="1">
              <a:defRPr/>
            </a:pPr>
            <a:r>
              <a:rPr lang="el-GR" dirty="0" smtClean="0"/>
              <a:t>Τα φαινόμενα</a:t>
            </a:r>
          </a:p>
          <a:p>
            <a:pPr eaLnBrk="1" hangingPunct="1">
              <a:defRPr/>
            </a:pPr>
            <a:r>
              <a:rPr lang="el-GR" dirty="0" smtClean="0"/>
              <a:t>Ερωτήματα</a:t>
            </a:r>
          </a:p>
          <a:p>
            <a:pPr eaLnBrk="1" hangingPunct="1">
              <a:defRPr/>
            </a:pPr>
            <a:r>
              <a:rPr lang="el-GR" dirty="0" smtClean="0"/>
              <a:t>Υποθέσεις</a:t>
            </a:r>
          </a:p>
          <a:p>
            <a:pPr eaLnBrk="1" hangingPunct="1">
              <a:defRPr/>
            </a:pPr>
            <a:r>
              <a:rPr lang="el-GR" dirty="0" smtClean="0"/>
              <a:t>Πειραματισμός </a:t>
            </a:r>
            <a:r>
              <a:rPr lang="el-GR" dirty="0" smtClean="0">
                <a:solidFill>
                  <a:srgbClr val="FF0000"/>
                </a:solidFill>
              </a:rPr>
              <a:t>(πραγματικός ή νοητικός ή προσομοίωση)</a:t>
            </a:r>
          </a:p>
          <a:p>
            <a:pPr eaLnBrk="1" hangingPunct="1">
              <a:defRPr/>
            </a:pPr>
            <a:endParaRPr lang="el-GR" dirty="0" smtClean="0"/>
          </a:p>
          <a:p>
            <a:pPr eaLnBrk="1" hangingPunct="1">
              <a:defRPr/>
            </a:pPr>
            <a:endParaRPr lang="el-GR" dirty="0" smtClean="0"/>
          </a:p>
          <a:p>
            <a:pPr eaLnBrk="1" hangingPunct="1">
              <a:defRPr/>
            </a:pPr>
            <a:r>
              <a:rPr lang="el-GR" dirty="0" smtClean="0"/>
              <a:t>Συμπέρασμα</a:t>
            </a:r>
          </a:p>
          <a:p>
            <a:pPr eaLnBrk="1" hangingPunct="1">
              <a:defRPr/>
            </a:pPr>
            <a:r>
              <a:rPr lang="el-GR" dirty="0" smtClean="0"/>
              <a:t>Γενίκευση</a:t>
            </a:r>
            <a:endParaRPr lang="en-US" dirty="0" smtClean="0"/>
          </a:p>
          <a:p>
            <a:pPr eaLnBrk="1" hangingPunct="1">
              <a:defRPr/>
            </a:pPr>
            <a:r>
              <a:rPr lang="el-GR" dirty="0" smtClean="0"/>
              <a:t>Επέκταση</a:t>
            </a:r>
          </a:p>
          <a:p>
            <a:pPr eaLnBrk="1" hangingPunct="1">
              <a:defRPr/>
            </a:pPr>
            <a:endParaRPr lang="el-GR" dirty="0"/>
          </a:p>
        </p:txBody>
      </p:sp>
      <p:sp>
        <p:nvSpPr>
          <p:cNvPr id="6" name="5 - Θέση περιεχομένου"/>
          <p:cNvSpPr>
            <a:spLocks noGrp="1"/>
          </p:cNvSpPr>
          <p:nvPr>
            <p:ph sz="quarter" idx="4"/>
          </p:nvPr>
        </p:nvSpPr>
        <p:spPr>
          <a:xfrm>
            <a:off x="4645025" y="1444625"/>
            <a:ext cx="4041775" cy="3941763"/>
          </a:xfrm>
        </p:spPr>
        <p:txBody>
          <a:bodyPr>
            <a:normAutofit fontScale="92500" lnSpcReduction="10000"/>
          </a:bodyPr>
          <a:lstStyle/>
          <a:p>
            <a:pPr eaLnBrk="1" hangingPunct="1">
              <a:defRPr/>
            </a:pPr>
            <a:endParaRPr lang="el-GR" dirty="0" smtClean="0"/>
          </a:p>
          <a:p>
            <a:pPr eaLnBrk="1" hangingPunct="1">
              <a:defRPr/>
            </a:pPr>
            <a:r>
              <a:rPr lang="el-GR" dirty="0" smtClean="0"/>
              <a:t>Στένωση σωλήνα</a:t>
            </a:r>
          </a:p>
          <a:p>
            <a:pPr eaLnBrk="1" hangingPunct="1">
              <a:defRPr/>
            </a:pPr>
            <a:r>
              <a:rPr lang="el-GR" dirty="0" smtClean="0"/>
              <a:t>Που η παροχή είναι μεγαλύτερη;</a:t>
            </a:r>
            <a:endParaRPr lang="en-US" dirty="0" smtClean="0"/>
          </a:p>
          <a:p>
            <a:pPr eaLnBrk="1" hangingPunct="1">
              <a:defRPr/>
            </a:pPr>
            <a:r>
              <a:rPr lang="el-GR" dirty="0" smtClean="0"/>
              <a:t>……………………..</a:t>
            </a:r>
          </a:p>
          <a:p>
            <a:pPr eaLnBrk="1" hangingPunct="1">
              <a:defRPr/>
            </a:pPr>
            <a:r>
              <a:rPr lang="el-GR" dirty="0" smtClean="0"/>
              <a:t>Υλικά, έλεγχος μεταβλητών, μετρήσεις, οργάνωση, επεξεργασία</a:t>
            </a:r>
          </a:p>
          <a:p>
            <a:pPr eaLnBrk="1" hangingPunct="1">
              <a:defRPr/>
            </a:pPr>
            <a:r>
              <a:rPr lang="el-GR" dirty="0" smtClean="0"/>
              <a:t>Π1=Π2</a:t>
            </a:r>
          </a:p>
          <a:p>
            <a:pPr eaLnBrk="1" hangingPunct="1">
              <a:defRPr/>
            </a:pPr>
            <a:r>
              <a:rPr lang="el-GR" dirty="0" smtClean="0"/>
              <a:t>Στα ασυμπίεστα υγρά …</a:t>
            </a:r>
            <a:endParaRPr lang="el-GR" dirty="0"/>
          </a:p>
        </p:txBody>
      </p:sp>
      <p:sp>
        <p:nvSpPr>
          <p:cNvPr id="15367" name="6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5368" name="7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hangingPunct="1">
              <a:defRPr/>
            </a:pPr>
            <a:r>
              <a:rPr lang="el-GR" sz="2800" dirty="0" smtClean="0"/>
              <a:t>Νόμοι- Νοητικό πείραμα</a:t>
            </a:r>
            <a:br>
              <a:rPr lang="el-GR" sz="2800" dirty="0" smtClean="0"/>
            </a:br>
            <a:r>
              <a:rPr lang="el-GR" sz="2800" dirty="0" smtClean="0"/>
              <a:t>Δραστηριότητα 1</a:t>
            </a:r>
            <a:br>
              <a:rPr lang="el-GR" sz="2800" dirty="0" smtClean="0"/>
            </a:br>
            <a:r>
              <a:rPr lang="el-GR" sz="2800" dirty="0" smtClean="0"/>
              <a:t>Συνέχεια</a:t>
            </a:r>
            <a:endParaRPr lang="el-GR" sz="2800" dirty="0"/>
          </a:p>
        </p:txBody>
      </p:sp>
      <p:sp>
        <p:nvSpPr>
          <p:cNvPr id="20483" name="2 - Θέση κειμένου"/>
          <p:cNvSpPr>
            <a:spLocks noGrp="1"/>
          </p:cNvSpPr>
          <p:nvPr>
            <p:ph type="body" idx="1"/>
          </p:nvPr>
        </p:nvSpPr>
        <p:spPr/>
        <p:txBody>
          <a:bodyPr/>
          <a:lstStyle/>
          <a:p>
            <a:pPr eaLnBrk="1" hangingPunct="1"/>
            <a:endParaRPr lang="el-GR" smtClean="0"/>
          </a:p>
        </p:txBody>
      </p:sp>
      <p:sp>
        <p:nvSpPr>
          <p:cNvPr id="20484" name="3 - Θέση κειμένου"/>
          <p:cNvSpPr>
            <a:spLocks noGrp="1"/>
          </p:cNvSpPr>
          <p:nvPr>
            <p:ph type="body" sz="half" idx="3"/>
          </p:nvPr>
        </p:nvSpPr>
        <p:spPr>
          <a:xfrm>
            <a:off x="4645025" y="5517232"/>
            <a:ext cx="4041775" cy="654968"/>
          </a:xfrm>
        </p:spPr>
        <p:txBody>
          <a:bodyPr/>
          <a:lstStyle/>
          <a:p>
            <a:pPr eaLnBrk="1" hangingPunct="1"/>
            <a:endParaRPr lang="el-GR" dirty="0" smtClean="0"/>
          </a:p>
        </p:txBody>
      </p:sp>
      <p:sp>
        <p:nvSpPr>
          <p:cNvPr id="20485" name="4 - Θέση περιεχομένου"/>
          <p:cNvSpPr>
            <a:spLocks noGrp="1"/>
          </p:cNvSpPr>
          <p:nvPr>
            <p:ph sz="quarter" idx="2"/>
          </p:nvPr>
        </p:nvSpPr>
        <p:spPr>
          <a:xfrm>
            <a:off x="457200" y="1444625"/>
            <a:ext cx="4040188" cy="3941763"/>
          </a:xfrm>
          <a:ln>
            <a:prstDash val="solid"/>
          </a:ln>
        </p:spPr>
        <p:txBody>
          <a:bodyPr/>
          <a:lstStyle/>
          <a:p>
            <a:pPr eaLnBrk="1" hangingPunct="1"/>
            <a:endParaRPr lang="el-GR" dirty="0" smtClean="0"/>
          </a:p>
          <a:p>
            <a:pPr eaLnBrk="1" hangingPunct="1"/>
            <a:r>
              <a:rPr lang="el-GR" dirty="0" smtClean="0"/>
              <a:t>Σε ποια διατομή η παροχή είναι μεγαλύτερη;</a:t>
            </a:r>
          </a:p>
          <a:p>
            <a:pPr eaLnBrk="1" hangingPunct="1"/>
            <a:endParaRPr lang="el-GR" dirty="0" smtClean="0"/>
          </a:p>
          <a:p>
            <a:pPr eaLnBrk="1" hangingPunct="1"/>
            <a:endParaRPr lang="el-GR" dirty="0" smtClean="0"/>
          </a:p>
          <a:p>
            <a:pPr eaLnBrk="1" hangingPunct="1"/>
            <a:endParaRPr lang="el-GR" dirty="0" smtClean="0"/>
          </a:p>
          <a:p>
            <a:pPr eaLnBrk="1" hangingPunct="1"/>
            <a:r>
              <a:rPr lang="el-GR" dirty="0" smtClean="0"/>
              <a:t>ΣΥΜ: Π1=Π2</a:t>
            </a:r>
          </a:p>
        </p:txBody>
      </p:sp>
      <p:sp>
        <p:nvSpPr>
          <p:cNvPr id="20486" name="6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20487" name="7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pic>
        <p:nvPicPr>
          <p:cNvPr id="2050" name="Picture 2"/>
          <p:cNvPicPr>
            <a:picLocks noGrp="1" noChangeAspect="1" noChangeArrowheads="1"/>
          </p:cNvPicPr>
          <p:nvPr>
            <p:ph sz="quarter" idx="4"/>
          </p:nvPr>
        </p:nvPicPr>
        <p:blipFill>
          <a:blip r:embed="rId2" cstate="print"/>
          <a:srcRect/>
          <a:stretch>
            <a:fillRect/>
          </a:stretch>
        </p:blipFill>
        <p:spPr bwMode="auto">
          <a:xfrm>
            <a:off x="5508104" y="2060848"/>
            <a:ext cx="1981200" cy="128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eaLnBrk="1" fontAlgn="auto" hangingPunct="1">
              <a:spcAft>
                <a:spcPts val="0"/>
              </a:spcAft>
              <a:defRPr/>
            </a:pPr>
            <a:r>
              <a:rPr lang="el-GR" dirty="0" smtClean="0"/>
              <a:t>Οι φάσεις</a:t>
            </a:r>
            <a:r>
              <a:rPr lang="en-US" dirty="0" smtClean="0"/>
              <a:t> </a:t>
            </a:r>
            <a:r>
              <a:rPr lang="el-GR" dirty="0" smtClean="0"/>
              <a:t>διδασκαλίας Διαδικασιών - Στρατηγικών </a:t>
            </a:r>
            <a:endParaRPr lang="el-GR" dirty="0"/>
          </a:p>
        </p:txBody>
      </p:sp>
      <p:sp>
        <p:nvSpPr>
          <p:cNvPr id="16387" name="2 - Θέση κειμένου"/>
          <p:cNvSpPr>
            <a:spLocks noGrp="1"/>
          </p:cNvSpPr>
          <p:nvPr>
            <p:ph type="body" idx="1"/>
          </p:nvPr>
        </p:nvSpPr>
        <p:spPr/>
        <p:txBody>
          <a:bodyPr/>
          <a:lstStyle/>
          <a:p>
            <a:pPr eaLnBrk="1" hangingPunct="1"/>
            <a:r>
              <a:rPr lang="el-GR" smtClean="0"/>
              <a:t>Γενικά</a:t>
            </a:r>
          </a:p>
        </p:txBody>
      </p:sp>
      <p:sp>
        <p:nvSpPr>
          <p:cNvPr id="16388" name="4 - Θέση κειμένου"/>
          <p:cNvSpPr>
            <a:spLocks noGrp="1"/>
          </p:cNvSpPr>
          <p:nvPr>
            <p:ph type="body" sz="half" idx="3"/>
          </p:nvPr>
        </p:nvSpPr>
        <p:spPr>
          <a:xfrm>
            <a:off x="4645025" y="5410200"/>
            <a:ext cx="4041775" cy="762000"/>
          </a:xfrm>
        </p:spPr>
        <p:txBody>
          <a:bodyPr/>
          <a:lstStyle/>
          <a:p>
            <a:pPr eaLnBrk="1" hangingPunct="1"/>
            <a:r>
              <a:rPr lang="el-GR" smtClean="0"/>
              <a:t>Συγκεκριμένα</a:t>
            </a:r>
          </a:p>
        </p:txBody>
      </p:sp>
      <p:sp>
        <p:nvSpPr>
          <p:cNvPr id="16389" name="3 - Θέση περιεχομένου"/>
          <p:cNvSpPr>
            <a:spLocks noGrp="1"/>
          </p:cNvSpPr>
          <p:nvPr>
            <p:ph sz="quarter" idx="2"/>
          </p:nvPr>
        </p:nvSpPr>
        <p:spPr>
          <a:xfrm>
            <a:off x="457200" y="1444625"/>
            <a:ext cx="4040188" cy="3941763"/>
          </a:xfrm>
          <a:ln>
            <a:prstDash val="solid"/>
          </a:ln>
        </p:spPr>
        <p:txBody>
          <a:bodyPr/>
          <a:lstStyle/>
          <a:p>
            <a:pPr eaLnBrk="1" hangingPunct="1"/>
            <a:endParaRPr lang="el-GR" smtClean="0"/>
          </a:p>
          <a:p>
            <a:pPr eaLnBrk="1" hangingPunct="1"/>
            <a:endParaRPr lang="el-GR" smtClean="0"/>
          </a:p>
          <a:p>
            <a:pPr eaLnBrk="1" hangingPunct="1"/>
            <a:r>
              <a:rPr lang="el-GR" smtClean="0"/>
              <a:t>Μοντελοποίηση</a:t>
            </a:r>
          </a:p>
          <a:p>
            <a:pPr eaLnBrk="1" hangingPunct="1"/>
            <a:endParaRPr lang="el-GR" smtClean="0"/>
          </a:p>
          <a:p>
            <a:pPr eaLnBrk="1" hangingPunct="1"/>
            <a:r>
              <a:rPr lang="el-GR" smtClean="0"/>
              <a:t>Καθοδήγηση</a:t>
            </a:r>
          </a:p>
          <a:p>
            <a:pPr eaLnBrk="1" hangingPunct="1"/>
            <a:endParaRPr lang="el-GR" smtClean="0"/>
          </a:p>
          <a:p>
            <a:pPr eaLnBrk="1" hangingPunct="1"/>
            <a:r>
              <a:rPr lang="el-GR" smtClean="0"/>
              <a:t>Σε ομάδες</a:t>
            </a:r>
          </a:p>
          <a:p>
            <a:pPr eaLnBrk="1" hangingPunct="1"/>
            <a:endParaRPr lang="el-GR" smtClean="0"/>
          </a:p>
          <a:p>
            <a:pPr eaLnBrk="1" hangingPunct="1"/>
            <a:r>
              <a:rPr lang="el-GR" smtClean="0"/>
              <a:t>Ατομικά</a:t>
            </a:r>
          </a:p>
        </p:txBody>
      </p:sp>
      <p:sp>
        <p:nvSpPr>
          <p:cNvPr id="16390" name="5 - Θέση περιεχομένου"/>
          <p:cNvSpPr>
            <a:spLocks noGrp="1"/>
          </p:cNvSpPr>
          <p:nvPr>
            <p:ph sz="quarter" idx="4"/>
          </p:nvPr>
        </p:nvSpPr>
        <p:spPr>
          <a:xfrm>
            <a:off x="4645025" y="1444625"/>
            <a:ext cx="4041775" cy="3941763"/>
          </a:xfrm>
          <a:ln>
            <a:prstDash val="solid"/>
          </a:ln>
        </p:spPr>
        <p:txBody>
          <a:bodyPr/>
          <a:lstStyle/>
          <a:p>
            <a:pPr eaLnBrk="1" hangingPunct="1">
              <a:spcBef>
                <a:spcPct val="0"/>
              </a:spcBef>
            </a:pPr>
            <a:endParaRPr lang="el-GR" dirty="0" smtClean="0"/>
          </a:p>
          <a:p>
            <a:pPr eaLnBrk="1" hangingPunct="1">
              <a:spcBef>
                <a:spcPct val="0"/>
              </a:spcBef>
            </a:pPr>
            <a:r>
              <a:rPr lang="en-US" dirty="0" smtClean="0"/>
              <a:t>Bernoulli</a:t>
            </a:r>
            <a:endParaRPr lang="el-GR" dirty="0" smtClean="0"/>
          </a:p>
          <a:p>
            <a:pPr eaLnBrk="1" hangingPunct="1">
              <a:spcBef>
                <a:spcPct val="0"/>
              </a:spcBef>
            </a:pPr>
            <a:endParaRPr lang="el-GR" dirty="0" smtClean="0"/>
          </a:p>
          <a:p>
            <a:pPr eaLnBrk="1" hangingPunct="1">
              <a:spcBef>
                <a:spcPct val="0"/>
              </a:spcBef>
            </a:pPr>
            <a:r>
              <a:rPr lang="el-GR" dirty="0" smtClean="0"/>
              <a:t>Τρία προβλήματα</a:t>
            </a:r>
          </a:p>
          <a:p>
            <a:pPr eaLnBrk="1" hangingPunct="1">
              <a:spcBef>
                <a:spcPct val="0"/>
              </a:spcBef>
            </a:pPr>
            <a:endParaRPr lang="el-GR" dirty="0" smtClean="0"/>
          </a:p>
          <a:p>
            <a:pPr eaLnBrk="1" hangingPunct="1">
              <a:spcBef>
                <a:spcPct val="0"/>
              </a:spcBef>
            </a:pPr>
            <a:r>
              <a:rPr lang="el-GR" dirty="0" smtClean="0"/>
              <a:t>Ένα φύλλο εργασίας με τα βήματα της στρατηγικής - διαδικασίας</a:t>
            </a:r>
          </a:p>
        </p:txBody>
      </p:sp>
      <p:sp>
        <p:nvSpPr>
          <p:cNvPr id="16391" name="6 - Θέση ημερομηνίας"/>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20/10/2015</a:t>
            </a:r>
          </a:p>
        </p:txBody>
      </p:sp>
      <p:sp>
        <p:nvSpPr>
          <p:cNvPr id="16392" name="7 - Θέση υποσέλιδου"/>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l-GR" smtClean="0"/>
              <a:t>Κων/νος Στεφανίδης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1086</TotalTime>
  <Words>481</Words>
  <Application>Microsoft Office PowerPoint</Application>
  <PresentationFormat>Προβολή στην οθόνη (4:3)</PresentationFormat>
  <Paragraphs>148</Paragraphs>
  <Slides>13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Συγκέντρωση</vt:lpstr>
      <vt:lpstr>Πως Διδάσκω Έννοιες, Φυσικά Μεγέθη, Νόμους</vt:lpstr>
      <vt:lpstr>Δομικοί Λίθοι</vt:lpstr>
      <vt:lpstr>Πορεία διδασκαλίας</vt:lpstr>
      <vt:lpstr>Διδακτικές Αρχές</vt:lpstr>
      <vt:lpstr>Οι έννοιες Φαινόμενα Ροή στρωτή – τυρβώδης Δραστηριότητα 1 </vt:lpstr>
      <vt:lpstr>Φυσικά μεγέθη - αναγκαιότητα Δραστηριότητα 1 Παροχή</vt:lpstr>
      <vt:lpstr>Οι φάσεις της Διερευνητικής και οι νόμοι (συνέχεια)</vt:lpstr>
      <vt:lpstr>Νόμοι- Νοητικό πείραμα Δραστηριότητα 1 Συνέχεια</vt:lpstr>
      <vt:lpstr>Οι φάσεις διδασκαλίας Διαδικασιών - Στρατηγικών </vt:lpstr>
      <vt:lpstr>Τι  είναι η δραστηριότητα; φως</vt:lpstr>
      <vt:lpstr>Είναι  δραστηριότητα; </vt:lpstr>
      <vt:lpstr>Τι  είναι η δραστηριότητα; αίνιγμα</vt:lpstr>
      <vt:lpstr>Πηγές εκπαιδευτικού υλικού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stefanidis</dc:creator>
  <cp:lastModifiedBy>Kostas</cp:lastModifiedBy>
  <cp:revision>113</cp:revision>
  <dcterms:created xsi:type="dcterms:W3CDTF">2014-10-05T07:09:33Z</dcterms:created>
  <dcterms:modified xsi:type="dcterms:W3CDTF">2015-12-15T08:19:03Z</dcterms:modified>
</cp:coreProperties>
</file>