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86" r:id="rId4"/>
    <p:sldId id="284" r:id="rId5"/>
    <p:sldId id="282" r:id="rId6"/>
    <p:sldId id="285" r:id="rId7"/>
    <p:sldId id="280" r:id="rId8"/>
    <p:sldId id="269" r:id="rId9"/>
    <p:sldId id="267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B6CD-96D7-4148-AE1F-B3A0C4D7D32A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D138F-63B5-4D12-A88B-0EDFEAF83D1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Φεβρουάριος 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ekfe.ira.sch.gr/admin/10-press/75-micro-chem2007" TargetMode="External"/><Relationship Id="rId2" Type="http://schemas.openxmlformats.org/officeDocument/2006/relationships/hyperlink" Target="http://molwave.chem.auth.gr/fabche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,%20http:/ekfe-chalandr.att.sch.gr/RealLabWorkSheets/Chemistry/Lyceum_A/Charitos-ChemicalReactionsInMicroscale.pdf" TargetMode="External"/><Relationship Id="rId5" Type="http://schemas.openxmlformats.org/officeDocument/2006/relationships/hyperlink" Target="http://www.scienceinschool.org/content/small-beautiful-microscale-chemistry-classroom" TargetMode="External"/><Relationship Id="rId4" Type="http://schemas.openxmlformats.org/officeDocument/2006/relationships/hyperlink" Target="http://www.scienceinschool.org/2010/issue16/microsca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858180" cy="17145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Πειράματα </a:t>
            </a:r>
            <a:b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οξέα, βάσεις και άλατα σε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μικροκλίμακα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Συμπληρωματικό υλικό </a:t>
            </a:r>
          </a:p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ΕΚΦΕ Νέας Ιωνίας</a:t>
            </a:r>
          </a:p>
          <a:p>
            <a:r>
              <a:rPr lang="el-GR" sz="2400" i="1" dirty="0" smtClean="0"/>
              <a:t>Μαρίνα </a:t>
            </a:r>
            <a:r>
              <a:rPr lang="el-GR" sz="2400" i="1" dirty="0" smtClean="0"/>
              <a:t>Στέλλα, φυσικός, υπεύθυνη ΕΚΦΕ</a:t>
            </a:r>
            <a:endParaRPr lang="el-GR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Πειράματα σε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μικροκλίμακα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42910" y="164305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Πειράματα σε μικροκλίμακα χαρακτηρίζονται αυτά που χρησιμοποιούν πολύ μικρές ποσότητες υλικών </a:t>
            </a:r>
            <a:r>
              <a:rPr lang="el-GR" dirty="0" smtClean="0"/>
              <a:t>(1 ή 2 σταγόνες)</a:t>
            </a:r>
            <a:r>
              <a:rPr lang="el-GR" sz="2400" dirty="0" smtClean="0"/>
              <a:t> και </a:t>
            </a:r>
            <a:r>
              <a:rPr lang="el-GR" sz="2400" dirty="0" smtClean="0"/>
              <a:t>πολύ απλές </a:t>
            </a:r>
            <a:r>
              <a:rPr lang="el-GR" sz="2400" dirty="0" smtClean="0"/>
              <a:t>συσκευές. 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1214414" y="2857496"/>
            <a:ext cx="70009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Παρουσιάζουν τα εξής χαρακτηριστικά: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είναι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οικολογικά</a:t>
            </a:r>
            <a:r>
              <a:rPr lang="el-GR" sz="2000" dirty="0" smtClean="0"/>
              <a:t>, περιορίζουν τα χημικά απόβλητα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είναι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οικονομικά,</a:t>
            </a:r>
            <a:r>
              <a:rPr lang="el-GR" sz="2000" dirty="0" smtClean="0"/>
              <a:t> απαιτούν ελάχιστες ποσότητες υλικών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είναι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ασφαλή, </a:t>
            </a:r>
            <a:r>
              <a:rPr lang="el-GR" sz="2000" dirty="0" smtClean="0"/>
              <a:t>περιορίζονται τα ατυχήματα από αδεξιότητες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είναι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σύντομα,</a:t>
            </a:r>
            <a:r>
              <a:rPr lang="el-GR" sz="2000" dirty="0" smtClean="0"/>
              <a:t> εκτελούνται γρήγορα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l-GR" sz="2000" b="1" dirty="0" smtClean="0"/>
              <a:t>δεν έχουν </a:t>
            </a:r>
            <a:r>
              <a:rPr lang="el-GR" sz="2000" dirty="0" smtClean="0"/>
              <a:t>σχεδόν καθόλου </a:t>
            </a:r>
            <a:r>
              <a:rPr lang="el-GR" sz="2000" b="1" dirty="0" smtClean="0"/>
              <a:t>πλυσίματα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απαιτούν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ελάχιστη προετοιμασία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δεν απαιτούν τη χρήση του εργαστηρίου μπορεί να εκτελεστούν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αίθουσα διδασκαλίας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 μπορεί να εκτελεστούν και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ατομικά.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214282" y="1071546"/>
            <a:ext cx="44297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 τα 2,5,10</a:t>
            </a:r>
            <a:r>
              <a:rPr lang="en-US" sz="2400" dirty="0" smtClean="0"/>
              <a:t>ml</a:t>
            </a:r>
            <a:r>
              <a:rPr lang="el-GR" sz="2400" dirty="0" smtClean="0"/>
              <a:t> </a:t>
            </a:r>
            <a:r>
              <a:rPr lang="el-GR" sz="2400" dirty="0" smtClean="0"/>
              <a:t>διαλύματος με </a:t>
            </a:r>
            <a:r>
              <a:rPr lang="el-GR" sz="2400" dirty="0" smtClean="0"/>
              <a:t>1-2 </a:t>
            </a:r>
            <a:r>
              <a:rPr lang="el-GR" sz="2400" dirty="0" smtClean="0"/>
              <a:t>σταγόνες*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τους γυάλινους δοκιμαστικούς σωλήνες με μια διαφάνεια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τις γυάλινες ράβδους ανάδευσης με οδοντογλυφίδες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Τα γυάλινα σταγονόμετρα με μικρά σταγονομετρικά μπουκαλάκια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τις σπάτουλες με κατάλληλα κομμένα καλαμάκια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το πλύσιμο με απλό σκούπισμα με χαρτί κουζίνας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357158" y="285728"/>
            <a:ext cx="3049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Αντικαθιστούμε </a:t>
            </a:r>
            <a:r>
              <a:rPr lang="el-G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27584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*</a:t>
            </a:r>
            <a:r>
              <a:rPr lang="el-GR" sz="1600" i="1" dirty="0" smtClean="0"/>
              <a:t>50</a:t>
            </a:r>
            <a:r>
              <a:rPr lang="en-US" sz="1600" i="1" dirty="0" smtClean="0"/>
              <a:t> </a:t>
            </a:r>
            <a:r>
              <a:rPr lang="en-US" sz="1600" i="1" dirty="0" smtClean="0"/>
              <a:t>ml</a:t>
            </a:r>
            <a:r>
              <a:rPr lang="el-GR" sz="1600" i="1" dirty="0" smtClean="0"/>
              <a:t> διαλύματος </a:t>
            </a:r>
            <a:r>
              <a:rPr lang="el-GR" sz="1600" i="1" dirty="0" smtClean="0"/>
              <a:t> αρκεί για να εργαστούν μετωπικά ομάδες μαθητών για αρκετά χρόνια. </a:t>
            </a:r>
            <a:endParaRPr lang="el-GR" sz="1600" i="1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pic>
        <p:nvPicPr>
          <p:cNvPr id="3" name="2 - Εικόνα"/>
          <p:cNvPicPr/>
          <p:nvPr/>
        </p:nvPicPr>
        <p:blipFill>
          <a:blip r:embed="rId2" cstate="print"/>
          <a:srcRect l="2546" t="21049" r="33508" b="7740"/>
          <a:stretch>
            <a:fillRect/>
          </a:stretch>
        </p:blipFill>
        <p:spPr bwMode="auto">
          <a:xfrm>
            <a:off x="571472" y="857232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28662" y="214290"/>
            <a:ext cx="7547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Μέτρηση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διαλυμάτων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σε μικροκλίμακα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357554" y="5572140"/>
            <a:ext cx="214312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Φύλλο εργασίας</a:t>
            </a:r>
          </a:p>
          <a:p>
            <a:pPr algn="ctr"/>
            <a:r>
              <a:rPr lang="el-GR" dirty="0" smtClean="0"/>
              <a:t>ΕΚΦΕ Ν. Ιωνίας</a:t>
            </a: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14282" y="428604"/>
            <a:ext cx="6474898" cy="48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10000" t="18333" r="8750" b="5000"/>
          <a:stretch>
            <a:fillRect/>
          </a:stretch>
        </p:blipFill>
        <p:spPr bwMode="auto">
          <a:xfrm rot="16200000">
            <a:off x="4822033" y="2321711"/>
            <a:ext cx="46434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285720" y="2500306"/>
          <a:ext cx="2476496" cy="3997478"/>
        </p:xfrm>
        <a:graphic>
          <a:graphicData uri="http://schemas.openxmlformats.org/drawingml/2006/table">
            <a:tbl>
              <a:tblPr/>
              <a:tblGrid>
                <a:gridCol w="397278"/>
                <a:gridCol w="2079218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160" algn="l"/>
                        </a:tabLs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λευκό ξύδι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διάλυμα άσπρου σαπουνιού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διάλυμα καυστικού νατρίου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διάλυμα υδροχλωρίου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υγρό καθαριστικό τζαμιών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(με αμμωνία)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νερό βρύσης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άχρωμο διάλυμα αναψυκτικού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διάλυμα κιτρικού οξέος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(ή χυμός λεμονιού)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γάλα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latin typeface="Calibri"/>
                          <a:ea typeface="Calibri"/>
                          <a:cs typeface="Times New Roman"/>
                        </a:rPr>
                        <a:t>ζαχαρόνερο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3" marR="62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Πειράματα με οξέα, βάσεις και άλατα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σε μικροκλίμακα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l="17007" t="20109" r="16649" b="7636"/>
          <a:stretch>
            <a:fillRect/>
          </a:stretch>
        </p:blipFill>
        <p:spPr bwMode="auto">
          <a:xfrm>
            <a:off x="714348" y="1000108"/>
            <a:ext cx="78581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500034" y="5786454"/>
            <a:ext cx="214312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Φύλλο εργασίας</a:t>
            </a:r>
          </a:p>
          <a:p>
            <a:pPr algn="ctr"/>
            <a:r>
              <a:rPr lang="el-GR" dirty="0" smtClean="0"/>
              <a:t>ΕΚΦΕ Ν. Ιωνίας</a:t>
            </a: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17" y="785794"/>
            <a:ext cx="64770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88186"/>
            <a:ext cx="5153796" cy="2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24299" b="27104"/>
          <a:stretch>
            <a:fillRect/>
          </a:stretch>
        </p:blipFill>
        <p:spPr bwMode="auto">
          <a:xfrm>
            <a:off x="7643834" y="5143511"/>
            <a:ext cx="1500166" cy="13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10" name="9 - Επεξήγηση με γραμμή 1"/>
          <p:cNvSpPr/>
          <p:nvPr/>
        </p:nvSpPr>
        <p:spPr>
          <a:xfrm>
            <a:off x="7358082" y="3000372"/>
            <a:ext cx="1357322" cy="642942"/>
          </a:xfrm>
          <a:prstGeom prst="borderCallout1">
            <a:avLst>
              <a:gd name="adj1" fmla="val 103237"/>
              <a:gd name="adj2" fmla="val 50729"/>
              <a:gd name="adj3" fmla="val 414251"/>
              <a:gd name="adj4" fmla="val 61941"/>
            </a:avLst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Φυσαλίδες 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l-GR" b="1" dirty="0" smtClean="0"/>
              <a:t>  </a:t>
            </a:r>
            <a:endParaRPr lang="el-GR" b="1" dirty="0"/>
          </a:p>
        </p:txBody>
      </p:sp>
      <p:sp>
        <p:nvSpPr>
          <p:cNvPr id="11" name="10 - Επεξήγηση με γραμμή 1"/>
          <p:cNvSpPr/>
          <p:nvPr/>
        </p:nvSpPr>
        <p:spPr>
          <a:xfrm>
            <a:off x="4499992" y="3140968"/>
            <a:ext cx="1285884" cy="642942"/>
          </a:xfrm>
          <a:prstGeom prst="borderCallout1">
            <a:avLst>
              <a:gd name="adj1" fmla="val 103237"/>
              <a:gd name="adj2" fmla="val 50729"/>
              <a:gd name="adj3" fmla="val 330034"/>
              <a:gd name="adj4" fmla="val 23385"/>
            </a:avLst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Φυσαλίδες</a:t>
            </a:r>
          </a:p>
          <a:p>
            <a:pPr algn="ctr"/>
            <a:r>
              <a:rPr lang="el-GR" b="1" dirty="0" smtClean="0"/>
              <a:t> Η</a:t>
            </a:r>
            <a:r>
              <a:rPr lang="en-US" b="1" baseline="-25000" dirty="0" smtClean="0"/>
              <a:t>2</a:t>
            </a:r>
            <a:r>
              <a:rPr lang="el-GR" b="1" dirty="0" smtClean="0"/>
              <a:t>  </a:t>
            </a:r>
            <a:endParaRPr lang="el-GR" b="1" dirty="0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/>
          <p:cNvPicPr/>
          <p:nvPr/>
        </p:nvPicPr>
        <p:blipFill>
          <a:blip r:embed="rId2" cstate="print"/>
          <a:srcRect l="29265" t="23284" r="30000" b="24510"/>
          <a:stretch>
            <a:fillRect/>
          </a:stretch>
        </p:blipFill>
        <p:spPr bwMode="auto">
          <a:xfrm>
            <a:off x="3357554" y="1428736"/>
            <a:ext cx="53578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5731" t="9481" b="14451"/>
          <a:stretch>
            <a:fillRect/>
          </a:stretch>
        </p:blipFill>
        <p:spPr bwMode="auto">
          <a:xfrm>
            <a:off x="4716015" y="2132856"/>
            <a:ext cx="295119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- Ομάδα"/>
          <p:cNvGrpSpPr/>
          <p:nvPr/>
        </p:nvGrpSpPr>
        <p:grpSpPr>
          <a:xfrm>
            <a:off x="428596" y="1142984"/>
            <a:ext cx="2714644" cy="2035983"/>
            <a:chOff x="428596" y="1142984"/>
            <a:chExt cx="2714644" cy="2035983"/>
          </a:xfrm>
        </p:grpSpPr>
        <p:pic>
          <p:nvPicPr>
            <p:cNvPr id="26626" name="Picture 2" descr="Σχετική εικόνα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1142984"/>
              <a:ext cx="2714644" cy="2035983"/>
            </a:xfrm>
            <a:prstGeom prst="rect">
              <a:avLst/>
            </a:prstGeom>
            <a:noFill/>
          </p:spPr>
        </p:pic>
        <p:sp>
          <p:nvSpPr>
            <p:cNvPr id="9" name="8 - TextBox"/>
            <p:cNvSpPr txBox="1"/>
            <p:nvPr/>
          </p:nvSpPr>
          <p:spPr>
            <a:xfrm>
              <a:off x="571472" y="2143116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pH&lt;7       pH=7       pH&gt;7</a:t>
              </a:r>
              <a:endParaRPr lang="el-GR" b="1" dirty="0"/>
            </a:p>
          </p:txBody>
        </p:sp>
      </p:grpSp>
      <p:sp>
        <p:nvSpPr>
          <p:cNvPr id="11" name="10 - Ορθογώνιο"/>
          <p:cNvSpPr/>
          <p:nvPr/>
        </p:nvSpPr>
        <p:spPr>
          <a:xfrm>
            <a:off x="1357290" y="285728"/>
            <a:ext cx="5673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Εξουδετέρωση σε μικροκλίμακα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57158" y="4286256"/>
            <a:ext cx="37800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l-GR" dirty="0" smtClean="0"/>
              <a:t>Σε μια διαφάνεια ρίχνουμε διαδοχικά</a:t>
            </a:r>
          </a:p>
          <a:p>
            <a:r>
              <a:rPr lang="el-GR" dirty="0" smtClean="0"/>
              <a:t>1 σταγόνα μπλε της </a:t>
            </a:r>
            <a:r>
              <a:rPr lang="el-GR" dirty="0" err="1" smtClean="0"/>
              <a:t>βρωμοθυμόλης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1 σταγόνα διαλύματος </a:t>
            </a:r>
            <a:r>
              <a:rPr lang="en-US" dirty="0" smtClean="0"/>
              <a:t> </a:t>
            </a:r>
            <a:r>
              <a:rPr lang="en-US" dirty="0" err="1" smtClean="0"/>
              <a:t>HCl</a:t>
            </a:r>
            <a:endParaRPr lang="el-GR" dirty="0" smtClean="0"/>
          </a:p>
          <a:p>
            <a:r>
              <a:rPr lang="el-GR" dirty="0" smtClean="0"/>
              <a:t>και</a:t>
            </a:r>
          </a:p>
          <a:p>
            <a:r>
              <a:rPr lang="el-GR" dirty="0" smtClean="0"/>
              <a:t>1 σταγόνα διαλύματος </a:t>
            </a:r>
            <a:r>
              <a:rPr lang="en-US" dirty="0" smtClean="0"/>
              <a:t> </a:t>
            </a:r>
            <a:r>
              <a:rPr lang="en-US" dirty="0" err="1" smtClean="0"/>
              <a:t>NaOH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4355976" y="5589240"/>
            <a:ext cx="4211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Είναι λίγο δύσκολο να επιτευχθεί  πλήρης εξουδετέρωση σε επίπεδο σταγόνας, όμως η μετάβαση από το ένα χρώμα στο άλλο είναι ορατή.</a:t>
            </a:r>
            <a:endParaRPr lang="el-GR" sz="1400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πηγές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 smtClean="0"/>
              <a:t>Χημεία Γ΄Γυμνασίου,2007, Π. Θεοδωρακόπουλος, Π. </a:t>
            </a:r>
            <a:r>
              <a:rPr lang="el-GR" sz="1800" dirty="0" err="1" smtClean="0"/>
              <a:t>Παπαθεοφάνους</a:t>
            </a:r>
            <a:r>
              <a:rPr lang="el-GR" sz="1800" dirty="0" smtClean="0"/>
              <a:t>, Φ. Σιδέρη ΟΕΔΒ.</a:t>
            </a:r>
          </a:p>
          <a:p>
            <a:r>
              <a:rPr lang="el-GR" sz="1800" dirty="0" smtClean="0"/>
              <a:t>Θαυμαστός Κόσμος της Χημείας</a:t>
            </a:r>
            <a:r>
              <a:rPr lang="en-US" sz="1800" dirty="0" smtClean="0"/>
              <a:t>   </a:t>
            </a:r>
            <a:r>
              <a:rPr lang="en-US" sz="1800" u="sng" dirty="0" smtClean="0">
                <a:hlinkClick r:id="rId2"/>
              </a:rPr>
              <a:t>http://molwave.chem.auth.gr/fabchem/</a:t>
            </a:r>
            <a:endParaRPr lang="en-US" sz="1800" dirty="0" smtClean="0"/>
          </a:p>
          <a:p>
            <a:r>
              <a:rPr lang="el-GR" sz="1800" dirty="0" smtClean="0"/>
              <a:t>Πειράματα Χημείας σε μικροκλίμακα, 2007, Α. Μαργαρίτης, Πειραματικό ΓΕΛ Ηρακλείου</a:t>
            </a:r>
            <a:r>
              <a:rPr lang="en-US" sz="1800" u="sng" dirty="0" smtClean="0"/>
              <a:t> </a:t>
            </a:r>
            <a:r>
              <a:rPr lang="en-US" sz="1800" u="sng" dirty="0" smtClean="0">
                <a:hlinkClick r:id="rId3"/>
              </a:rPr>
              <a:t>http://2ekfe.ira.sch.gr/admin/10-press/75-micro-chem2007</a:t>
            </a:r>
            <a:endParaRPr lang="en-US" sz="1800" u="sng" dirty="0" smtClean="0"/>
          </a:p>
          <a:p>
            <a:pPr lvl="0"/>
            <a:r>
              <a:rPr lang="en-US" sz="1800" dirty="0" err="1" smtClean="0"/>
              <a:t>Kalogirou</a:t>
            </a:r>
            <a:r>
              <a:rPr lang="en-US" sz="1800" dirty="0" smtClean="0"/>
              <a:t> E, </a:t>
            </a:r>
            <a:r>
              <a:rPr lang="en-US" sz="1800" dirty="0" err="1" smtClean="0"/>
              <a:t>Nicas</a:t>
            </a:r>
            <a:r>
              <a:rPr lang="en-US" sz="1800" dirty="0" smtClean="0"/>
              <a:t> E (2010) </a:t>
            </a:r>
            <a:r>
              <a:rPr lang="en-US" sz="1800" dirty="0" err="1" smtClean="0">
                <a:hlinkClick r:id="rId4"/>
              </a:rPr>
              <a:t>Microscale</a:t>
            </a:r>
            <a:r>
              <a:rPr lang="en-US" sz="1800" dirty="0" smtClean="0">
                <a:hlinkClick r:id="rId4"/>
              </a:rPr>
              <a:t> chemistry: experiments for schools</a:t>
            </a:r>
            <a:r>
              <a:rPr lang="en-US" sz="1800" dirty="0" smtClean="0"/>
              <a:t>. </a:t>
            </a:r>
            <a:r>
              <a:rPr lang="en-US" sz="1800" i="1" dirty="0" smtClean="0"/>
              <a:t>Science in School</a:t>
            </a:r>
            <a:r>
              <a:rPr lang="en-US" sz="1800" dirty="0" smtClean="0"/>
              <a:t> </a:t>
            </a:r>
            <a:r>
              <a:rPr lang="en-US" sz="1800" b="1" dirty="0" smtClean="0"/>
              <a:t>16</a:t>
            </a:r>
            <a:r>
              <a:rPr lang="en-US" sz="1800" dirty="0" smtClean="0"/>
              <a:t>: 27–32. </a:t>
            </a:r>
            <a:r>
              <a:rPr lang="en-US" sz="1800" u="sng" dirty="0" smtClean="0">
                <a:hlinkClick r:id="rId5"/>
              </a:rPr>
              <a:t>http://www.scienceinschool.org/content/small-beautiful-microscale-chemistry-classroom#Kalogirou</a:t>
            </a:r>
            <a:r>
              <a:rPr lang="en-US" sz="1800" u="sng" dirty="0" smtClean="0"/>
              <a:t>  </a:t>
            </a:r>
            <a:r>
              <a:rPr lang="en-US" sz="1600" u="sng" dirty="0" smtClean="0"/>
              <a:t>(</a:t>
            </a:r>
            <a:r>
              <a:rPr lang="el-GR" sz="1600" dirty="0" smtClean="0"/>
              <a:t>27/03/2017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pPr lvl="0"/>
            <a:r>
              <a:rPr lang="el-GR" sz="1800" dirty="0" smtClean="0"/>
              <a:t>Χημικές αντιδράσεις σε </a:t>
            </a:r>
            <a:r>
              <a:rPr lang="el-GR" sz="1800" dirty="0" err="1" smtClean="0"/>
              <a:t>μικροκλίμακα</a:t>
            </a:r>
            <a:r>
              <a:rPr lang="el-GR" sz="1800" dirty="0" err="1" smtClean="0"/>
              <a:t>,Ν</a:t>
            </a:r>
            <a:r>
              <a:rPr lang="el-GR" sz="1800" dirty="0" smtClean="0"/>
              <a:t>. </a:t>
            </a:r>
            <a:r>
              <a:rPr lang="el-GR" sz="1800" dirty="0" err="1" smtClean="0"/>
              <a:t>Χαρίτος</a:t>
            </a:r>
            <a:r>
              <a:rPr lang="el-GR" sz="1800" dirty="0" smtClean="0"/>
              <a:t>, ΠΓΕΛ Αναβρύτων</a:t>
            </a:r>
          </a:p>
          <a:p>
            <a:pPr lvl="0">
              <a:buNone/>
            </a:pPr>
            <a:r>
              <a:rPr lang="el-GR" sz="1600" dirty="0" smtClean="0"/>
              <a:t> </a:t>
            </a:r>
            <a:r>
              <a:rPr lang="el-GR" sz="1600" dirty="0" smtClean="0"/>
              <a:t>       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 smtClean="0">
                <a:hlinkClick r:id="rId6"/>
              </a:rPr>
              <a:t>://ekfe-chalandr.att.sch.gr/RealLabWorkSheets/Chemistry/Lyceum_A/Charitos-ChemicalReactionsInMicroscale.pdf</a:t>
            </a:r>
            <a:endParaRPr lang="el-GR" sz="1600" dirty="0" smtClean="0"/>
          </a:p>
          <a:p>
            <a:pPr lvl="0"/>
            <a:endParaRPr lang="el-GR" sz="1600" dirty="0" smtClean="0"/>
          </a:p>
          <a:p>
            <a:endParaRPr lang="el-GR" sz="1800" u="sng" dirty="0" smtClean="0"/>
          </a:p>
          <a:p>
            <a:endParaRPr lang="el-GR" sz="1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ΕΚΦΕ Νέας Ιωνίας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Φεβρουάριος 2018</a:t>
            </a:r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388</Words>
  <Application>Microsoft Office PowerPoint</Application>
  <PresentationFormat>Προβολή στην οθόνη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Πειράματα  με οξέα, βάσεις και άλατα σε μικροκλίμακα.</vt:lpstr>
      <vt:lpstr>Πειράματα σε μικροκλίμακα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πηγές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drem</cp:lastModifiedBy>
  <cp:revision>146</cp:revision>
  <dcterms:created xsi:type="dcterms:W3CDTF">2017-02-20T18:11:42Z</dcterms:created>
  <dcterms:modified xsi:type="dcterms:W3CDTF">2018-02-14T20:30:44Z</dcterms:modified>
</cp:coreProperties>
</file>